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anva Sans" panose="020B0604020202020204" charset="0"/>
      <p:regular r:id="rId19"/>
    </p:embeddedFont>
    <p:embeddedFont>
      <p:font typeface="Canva Sans Bold" panose="020B0604020202020204" charset="0"/>
      <p:regular r:id="rId20"/>
    </p:embeddedFont>
    <p:embeddedFont>
      <p:font typeface="HK Grotesk Bold" panose="020B0604020202020204" charset="0"/>
      <p:regular r:id="rId21"/>
    </p:embeddedFont>
    <p:embeddedFont>
      <p:font typeface="HK Grotesk Medium" panose="020B0604020202020204" charset="0"/>
      <p:regular r:id="rId22"/>
    </p:embeddedFont>
    <p:embeddedFont>
      <p:font typeface="HK Grotesk Medium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65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03/01/2025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03/01/2025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03/01/2025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03/01/2025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03/01/2025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03/01/2025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03/01/2025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03/01/2025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03/01/2025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03/01/2025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03/01/2025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03/01/2025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7.xml"/><Relationship Id="rId7" Type="http://schemas.openxmlformats.org/officeDocument/2006/relationships/image" Target="../media/image54.sv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3.png"/><Relationship Id="rId5" Type="http://schemas.openxmlformats.org/officeDocument/2006/relationships/image" Target="../media/image52.svg"/><Relationship Id="rId10" Type="http://schemas.openxmlformats.org/officeDocument/2006/relationships/image" Target="../media/image6.png"/><Relationship Id="rId4" Type="http://schemas.openxmlformats.org/officeDocument/2006/relationships/image" Target="../media/image51.png"/><Relationship Id="rId9" Type="http://schemas.openxmlformats.org/officeDocument/2006/relationships/image" Target="../media/image56.sv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svg"/><Relationship Id="rId12" Type="http://schemas.openxmlformats.org/officeDocument/2006/relationships/image" Target="../media/image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slideLayout" Target="../slideLayouts/slideLayout7.xml"/><Relationship Id="rId7" Type="http://schemas.openxmlformats.org/officeDocument/2006/relationships/image" Target="../media/image2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0.png"/><Relationship Id="rId11" Type="http://schemas.openxmlformats.org/officeDocument/2006/relationships/image" Target="../media/image6.pn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7.xml"/><Relationship Id="rId7" Type="http://schemas.openxmlformats.org/officeDocument/2006/relationships/image" Target="../media/image28.sv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7.png"/><Relationship Id="rId5" Type="http://schemas.openxmlformats.org/officeDocument/2006/relationships/image" Target="../media/image26.svg"/><Relationship Id="rId10" Type="http://schemas.openxmlformats.org/officeDocument/2006/relationships/image" Target="../media/image6.png"/><Relationship Id="rId4" Type="http://schemas.openxmlformats.org/officeDocument/2006/relationships/image" Target="../media/image25.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7.xml"/><Relationship Id="rId7" Type="http://schemas.openxmlformats.org/officeDocument/2006/relationships/image" Target="../media/image34.sv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7.xml"/><Relationship Id="rId7" Type="http://schemas.openxmlformats.org/officeDocument/2006/relationships/image" Target="../media/image39.sv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7.xml"/><Relationship Id="rId7" Type="http://schemas.openxmlformats.org/officeDocument/2006/relationships/image" Target="../media/image4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3.png"/><Relationship Id="rId5" Type="http://schemas.openxmlformats.org/officeDocument/2006/relationships/image" Target="../media/image42.svg"/><Relationship Id="rId10" Type="http://schemas.openxmlformats.org/officeDocument/2006/relationships/image" Target="../media/image6.png"/><Relationship Id="rId4" Type="http://schemas.openxmlformats.org/officeDocument/2006/relationships/image" Target="../media/image41.png"/><Relationship Id="rId9" Type="http://schemas.openxmlformats.org/officeDocument/2006/relationships/image" Target="../media/image46.sv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2222"/>
        </a:solidFill>
        <a:effectLst/>
      </p:bgPr>
    </p:bg>
    <p:spTree>
      <p:nvGrpSpPr>
        <p:cNvPr id="1" name=""/>
        <p:cNvGrpSpPr/>
        <p:nvPr/>
      </p:nvGrpSpPr>
      <p:grpSpPr>
        <a:xfrm>
          <a:off x="0" y="0"/>
          <a:ext cx="0" cy="0"/>
          <a:chOff x="0" y="0"/>
          <a:chExt cx="0" cy="0"/>
        </a:xfrm>
      </p:grpSpPr>
      <p:sp>
        <p:nvSpPr>
          <p:cNvPr id="2" name="Freeform 2"/>
          <p:cNvSpPr/>
          <p:nvPr/>
        </p:nvSpPr>
        <p:spPr>
          <a:xfrm rot="5400000">
            <a:off x="14539386" y="1465413"/>
            <a:ext cx="4270075" cy="3086100"/>
          </a:xfrm>
          <a:custGeom>
            <a:avLst/>
            <a:gdLst/>
            <a:ahLst/>
            <a:cxnLst/>
            <a:rect l="l" t="t" r="r" b="b"/>
            <a:pathLst>
              <a:path w="4270075" h="4114800">
                <a:moveTo>
                  <a:pt x="0" y="0"/>
                </a:moveTo>
                <a:lnTo>
                  <a:pt x="4270076" y="0"/>
                </a:lnTo>
                <a:lnTo>
                  <a:pt x="427007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3" name="Freeform 3"/>
          <p:cNvSpPr/>
          <p:nvPr/>
        </p:nvSpPr>
        <p:spPr>
          <a:xfrm rot="-5400000">
            <a:off x="-468193" y="1828959"/>
            <a:ext cx="3603387" cy="3124200"/>
          </a:xfrm>
          <a:custGeom>
            <a:avLst/>
            <a:gdLst/>
            <a:ahLst/>
            <a:cxnLst/>
            <a:rect l="l" t="t" r="r" b="b"/>
            <a:pathLst>
              <a:path w="4724718" h="4114800">
                <a:moveTo>
                  <a:pt x="0" y="0"/>
                </a:moveTo>
                <a:lnTo>
                  <a:pt x="4724718" y="0"/>
                </a:lnTo>
                <a:lnTo>
                  <a:pt x="472471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nvGrpSpPr>
          <p:cNvPr id="4" name="Group 4"/>
          <p:cNvGrpSpPr/>
          <p:nvPr/>
        </p:nvGrpSpPr>
        <p:grpSpPr>
          <a:xfrm>
            <a:off x="3820414" y="767874"/>
            <a:ext cx="10929186" cy="5246370"/>
            <a:chOff x="0" y="0"/>
            <a:chExt cx="1693217" cy="812800"/>
          </a:xfrm>
        </p:grpSpPr>
        <p:sp>
          <p:nvSpPr>
            <p:cNvPr id="5" name="Freeform 5"/>
            <p:cNvSpPr/>
            <p:nvPr/>
          </p:nvSpPr>
          <p:spPr>
            <a:xfrm>
              <a:off x="0" y="0"/>
              <a:ext cx="1693217" cy="812800"/>
            </a:xfrm>
            <a:custGeom>
              <a:avLst/>
              <a:gdLst/>
              <a:ahLst/>
              <a:cxnLst/>
              <a:rect l="l" t="t" r="r" b="b"/>
              <a:pathLst>
                <a:path w="1693217" h="812800">
                  <a:moveTo>
                    <a:pt x="16293" y="0"/>
                  </a:moveTo>
                  <a:lnTo>
                    <a:pt x="1676924" y="0"/>
                  </a:lnTo>
                  <a:cubicBezTo>
                    <a:pt x="1685923" y="0"/>
                    <a:pt x="1693217" y="7294"/>
                    <a:pt x="1693217" y="16293"/>
                  </a:cubicBezTo>
                  <a:lnTo>
                    <a:pt x="1693217" y="796507"/>
                  </a:lnTo>
                  <a:cubicBezTo>
                    <a:pt x="1693217" y="800828"/>
                    <a:pt x="1691500" y="804973"/>
                    <a:pt x="1688445" y="808028"/>
                  </a:cubicBezTo>
                  <a:cubicBezTo>
                    <a:pt x="1685390" y="811083"/>
                    <a:pt x="1681245" y="812800"/>
                    <a:pt x="1676924" y="812800"/>
                  </a:cubicBezTo>
                  <a:lnTo>
                    <a:pt x="16293" y="812800"/>
                  </a:lnTo>
                  <a:cubicBezTo>
                    <a:pt x="11971" y="812800"/>
                    <a:pt x="7827" y="811083"/>
                    <a:pt x="4772" y="808028"/>
                  </a:cubicBezTo>
                  <a:cubicBezTo>
                    <a:pt x="1717" y="804973"/>
                    <a:pt x="0" y="800828"/>
                    <a:pt x="0" y="796507"/>
                  </a:cubicBezTo>
                  <a:lnTo>
                    <a:pt x="0" y="16293"/>
                  </a:lnTo>
                  <a:cubicBezTo>
                    <a:pt x="0" y="11971"/>
                    <a:pt x="1717" y="7827"/>
                    <a:pt x="4772" y="4772"/>
                  </a:cubicBezTo>
                  <a:cubicBezTo>
                    <a:pt x="7827" y="1717"/>
                    <a:pt x="11971" y="0"/>
                    <a:pt x="16293" y="0"/>
                  </a:cubicBezTo>
                  <a:close/>
                </a:path>
              </a:pathLst>
            </a:custGeom>
            <a:blipFill>
              <a:blip r:embed="rId8"/>
              <a:stretch>
                <a:fillRect t="-11584" b="-11584"/>
              </a:stretch>
            </a:blipFill>
          </p:spPr>
        </p:sp>
      </p:grpSp>
      <p:sp>
        <p:nvSpPr>
          <p:cNvPr id="6" name="TextBox 6"/>
          <p:cNvSpPr txBox="1"/>
          <p:nvPr/>
        </p:nvSpPr>
        <p:spPr>
          <a:xfrm>
            <a:off x="1508904" y="6520418"/>
            <a:ext cx="15242841" cy="1577975"/>
          </a:xfrm>
          <a:prstGeom prst="rect">
            <a:avLst/>
          </a:prstGeom>
        </p:spPr>
        <p:txBody>
          <a:bodyPr lIns="0" tIns="0" rIns="0" bIns="0" rtlCol="0" anchor="t">
            <a:spAutoFit/>
          </a:bodyPr>
          <a:lstStyle/>
          <a:p>
            <a:pPr marL="0" lvl="0" indent="0" algn="ctr">
              <a:lnSpc>
                <a:spcPts val="12100"/>
              </a:lnSpc>
            </a:pPr>
            <a:r>
              <a:rPr lang="en-US" sz="11000" b="1">
                <a:solidFill>
                  <a:srgbClr val="B25D54"/>
                </a:solidFill>
                <a:latin typeface="HK Grotesk Bold"/>
                <a:ea typeface="HK Grotesk Bold"/>
                <a:cs typeface="HK Grotesk Bold"/>
                <a:sym typeface="HK Grotesk Bold"/>
              </a:rPr>
              <a:t>Understanding</a:t>
            </a:r>
            <a:r>
              <a:rPr lang="en-US" sz="11000">
                <a:solidFill>
                  <a:srgbClr val="B25D54"/>
                </a:solidFill>
                <a:latin typeface="HK Grotesk Bold"/>
                <a:ea typeface="HK Grotesk Bold"/>
                <a:cs typeface="HK Grotesk Bold"/>
                <a:sym typeface="HK Grotesk Bold"/>
              </a:rPr>
              <a:t> Attrition</a:t>
            </a:r>
          </a:p>
        </p:txBody>
      </p:sp>
      <p:sp>
        <p:nvSpPr>
          <p:cNvPr id="7" name="TextBox 7"/>
          <p:cNvSpPr txBox="1"/>
          <p:nvPr/>
        </p:nvSpPr>
        <p:spPr>
          <a:xfrm>
            <a:off x="11010907" y="8911069"/>
            <a:ext cx="6248393" cy="959142"/>
          </a:xfrm>
          <a:prstGeom prst="rect">
            <a:avLst/>
          </a:prstGeom>
        </p:spPr>
        <p:txBody>
          <a:bodyPr lIns="0" tIns="0" rIns="0" bIns="0" rtlCol="0" anchor="t">
            <a:spAutoFit/>
          </a:bodyPr>
          <a:lstStyle/>
          <a:p>
            <a:pPr algn="r">
              <a:lnSpc>
                <a:spcPts val="2600"/>
              </a:lnSpc>
            </a:pPr>
            <a:r>
              <a:rPr lang="en-US" sz="2000" spc="100">
                <a:solidFill>
                  <a:srgbClr val="D0834B"/>
                </a:solidFill>
                <a:latin typeface="HK Grotesk Medium"/>
                <a:ea typeface="HK Grotesk Medium"/>
                <a:cs typeface="HK Grotesk Medium"/>
                <a:sym typeface="HK Grotesk Medium"/>
              </a:rPr>
              <a:t>TRISHA WINQUIST</a:t>
            </a:r>
          </a:p>
          <a:p>
            <a:pPr algn="r">
              <a:lnSpc>
                <a:spcPts val="2600"/>
              </a:lnSpc>
            </a:pPr>
            <a:r>
              <a:rPr lang="en-US" sz="2000" spc="100">
                <a:solidFill>
                  <a:srgbClr val="D0834B"/>
                </a:solidFill>
                <a:latin typeface="HK Grotesk Medium"/>
                <a:ea typeface="HK Grotesk Medium"/>
                <a:cs typeface="HK Grotesk Medium"/>
                <a:sym typeface="HK Grotesk Medium"/>
              </a:rPr>
              <a:t>2/15/2025</a:t>
            </a:r>
          </a:p>
          <a:p>
            <a:pPr marL="0" lvl="0" indent="0" algn="r">
              <a:lnSpc>
                <a:spcPts val="2600"/>
              </a:lnSpc>
            </a:pPr>
            <a:r>
              <a:rPr lang="en-US" sz="2000" spc="100">
                <a:solidFill>
                  <a:srgbClr val="D0834B"/>
                </a:solidFill>
                <a:latin typeface="HK Grotesk Medium"/>
                <a:ea typeface="HK Grotesk Medium"/>
                <a:cs typeface="HK Grotesk Medium"/>
                <a:sym typeface="HK Grotesk Medium"/>
              </a:rPr>
              <a:t>BELLEVUE UNIVERSITY</a:t>
            </a:r>
          </a:p>
        </p:txBody>
      </p:sp>
      <p:pic>
        <p:nvPicPr>
          <p:cNvPr id="8" name="Audio 7">
            <a:hlinkClick r:id="" action="ppaction://media"/>
            <a:extLst>
              <a:ext uri="{FF2B5EF4-FFF2-40B4-BE49-F238E27FC236}">
                <a16:creationId xmlns:a16="http://schemas.microsoft.com/office/drawing/2014/main" id="{B3FEC0F6-29DA-C71A-446C-D74A36C75B4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326"/>
    </mc:Choice>
    <mc:Fallback>
      <p:transition spd="slow" advTm="17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2222"/>
        </a:solidFill>
        <a:effectLst/>
      </p:bgPr>
    </p:bg>
    <p:spTree>
      <p:nvGrpSpPr>
        <p:cNvPr id="1" name=""/>
        <p:cNvGrpSpPr/>
        <p:nvPr/>
      </p:nvGrpSpPr>
      <p:grpSpPr>
        <a:xfrm>
          <a:off x="0" y="0"/>
          <a:ext cx="0" cy="0"/>
          <a:chOff x="0" y="0"/>
          <a:chExt cx="0" cy="0"/>
        </a:xfrm>
      </p:grpSpPr>
      <p:sp>
        <p:nvSpPr>
          <p:cNvPr id="2" name="Freeform 2"/>
          <p:cNvSpPr/>
          <p:nvPr/>
        </p:nvSpPr>
        <p:spPr>
          <a:xfrm>
            <a:off x="9760597" y="3702655"/>
            <a:ext cx="7843619" cy="4657149"/>
          </a:xfrm>
          <a:custGeom>
            <a:avLst/>
            <a:gdLst/>
            <a:ahLst/>
            <a:cxnLst/>
            <a:rect l="l" t="t" r="r" b="b"/>
            <a:pathLst>
              <a:path w="7843619" h="4657149">
                <a:moveTo>
                  <a:pt x="0" y="0"/>
                </a:moveTo>
                <a:lnTo>
                  <a:pt x="7843620" y="0"/>
                </a:lnTo>
                <a:lnTo>
                  <a:pt x="7843620" y="4657149"/>
                </a:lnTo>
                <a:lnTo>
                  <a:pt x="0" y="4657149"/>
                </a:lnTo>
                <a:lnTo>
                  <a:pt x="0" y="0"/>
                </a:lnTo>
                <a:close/>
              </a:path>
            </a:pathLst>
          </a:custGeom>
          <a:blipFill>
            <a:blip r:embed="rId4"/>
            <a:stretch>
              <a:fillRect/>
            </a:stretch>
          </a:blipFill>
        </p:spPr>
      </p:sp>
      <p:sp>
        <p:nvSpPr>
          <p:cNvPr id="3" name="TextBox 3"/>
          <p:cNvSpPr txBox="1"/>
          <p:nvPr/>
        </p:nvSpPr>
        <p:spPr>
          <a:xfrm>
            <a:off x="3168810" y="235765"/>
            <a:ext cx="12183916" cy="2089151"/>
          </a:xfrm>
          <a:prstGeom prst="rect">
            <a:avLst/>
          </a:prstGeom>
        </p:spPr>
        <p:txBody>
          <a:bodyPr lIns="0" tIns="0" rIns="0" bIns="0" rtlCol="0" anchor="t">
            <a:spAutoFit/>
          </a:bodyPr>
          <a:lstStyle/>
          <a:p>
            <a:pPr algn="ctr">
              <a:lnSpc>
                <a:spcPts val="5599"/>
              </a:lnSpc>
              <a:spcBef>
                <a:spcPct val="0"/>
              </a:spcBef>
            </a:pPr>
            <a:r>
              <a:rPr lang="en-US" sz="3999" b="1" dirty="0">
                <a:solidFill>
                  <a:srgbClr val="D0834B"/>
                </a:solidFill>
                <a:latin typeface="HK Grotesk Medium"/>
                <a:ea typeface="HK Grotesk Medium"/>
                <a:cs typeface="HK Grotesk Medium"/>
                <a:sym typeface="HK Grotesk Medium"/>
              </a:rPr>
              <a:t>Decision Tree illustrating key factors influencing employee attrition. </a:t>
            </a:r>
            <a:r>
              <a:rPr lang="en-US" sz="3999" b="1" dirty="0" err="1">
                <a:solidFill>
                  <a:srgbClr val="D0834B"/>
                </a:solidFill>
                <a:latin typeface="HK Grotesk Medium"/>
                <a:ea typeface="HK Grotesk Medium"/>
                <a:cs typeface="HK Grotesk Medium"/>
                <a:sym typeface="HK Grotesk Medium"/>
              </a:rPr>
              <a:t>OverTime</a:t>
            </a:r>
            <a:r>
              <a:rPr lang="en-US" sz="3999" b="1" dirty="0">
                <a:solidFill>
                  <a:srgbClr val="D0834B"/>
                </a:solidFill>
                <a:latin typeface="HK Grotesk Medium"/>
                <a:ea typeface="HK Grotesk Medium"/>
                <a:cs typeface="HK Grotesk Medium"/>
                <a:sym typeface="HK Grotesk Medium"/>
              </a:rPr>
              <a:t>, Job Satisfaction, and Work-Life Balance play significant roles</a:t>
            </a:r>
          </a:p>
        </p:txBody>
      </p:sp>
      <p:sp>
        <p:nvSpPr>
          <p:cNvPr id="4" name="TextBox 4"/>
          <p:cNvSpPr txBox="1"/>
          <p:nvPr/>
        </p:nvSpPr>
        <p:spPr>
          <a:xfrm>
            <a:off x="312619" y="3156845"/>
            <a:ext cx="8831381" cy="1470246"/>
          </a:xfrm>
          <a:prstGeom prst="rect">
            <a:avLst/>
          </a:prstGeom>
        </p:spPr>
        <p:txBody>
          <a:bodyPr lIns="0" tIns="0" rIns="0" bIns="0" rtlCol="0" anchor="t">
            <a:spAutoFit/>
          </a:bodyPr>
          <a:lstStyle/>
          <a:p>
            <a:pPr algn="ctr">
              <a:lnSpc>
                <a:spcPts val="2962"/>
              </a:lnSpc>
              <a:spcBef>
                <a:spcPct val="0"/>
              </a:spcBef>
            </a:pPr>
            <a:r>
              <a:rPr lang="en-US" sz="2116" b="1">
                <a:solidFill>
                  <a:srgbClr val="DEB08F"/>
                </a:solidFill>
                <a:latin typeface="HK Grotesk Medium"/>
                <a:ea typeface="HK Grotesk Medium"/>
                <a:cs typeface="HK Grotesk Medium"/>
                <a:sym typeface="HK Grotesk Medium"/>
              </a:rPr>
              <a:t>Employees working Overtime are more likely to leave.</a:t>
            </a:r>
          </a:p>
          <a:p>
            <a:pPr algn="ctr">
              <a:lnSpc>
                <a:spcPts val="2962"/>
              </a:lnSpc>
              <a:spcBef>
                <a:spcPct val="0"/>
              </a:spcBef>
            </a:pPr>
            <a:r>
              <a:rPr lang="en-US" sz="2116" b="1">
                <a:solidFill>
                  <a:srgbClr val="DEB08F"/>
                </a:solidFill>
                <a:latin typeface="HK Grotesk Medium"/>
                <a:ea typeface="HK Grotesk Medium"/>
                <a:cs typeface="HK Grotesk Medium"/>
                <a:sym typeface="HK Grotesk Medium"/>
              </a:rPr>
              <a:t>Low Job Satisfaction and Work-Life Balance are strong risk indicators.</a:t>
            </a:r>
          </a:p>
          <a:p>
            <a:pPr algn="ctr">
              <a:lnSpc>
                <a:spcPts val="2962"/>
              </a:lnSpc>
              <a:spcBef>
                <a:spcPct val="0"/>
              </a:spcBef>
            </a:pPr>
            <a:r>
              <a:rPr lang="en-US" sz="2116" b="1">
                <a:solidFill>
                  <a:srgbClr val="DEB08F"/>
                </a:solidFill>
                <a:latin typeface="HK Grotesk Medium"/>
                <a:ea typeface="HK Grotesk Medium"/>
                <a:cs typeface="HK Grotesk Medium"/>
                <a:sym typeface="HK Grotesk Medium"/>
              </a:rPr>
              <a:t>Monthly Income also plays a role—lower salaries might increase attrition risk.</a:t>
            </a:r>
          </a:p>
        </p:txBody>
      </p:sp>
      <p:sp>
        <p:nvSpPr>
          <p:cNvPr id="5" name="TextBox 5"/>
          <p:cNvSpPr txBox="1"/>
          <p:nvPr/>
        </p:nvSpPr>
        <p:spPr>
          <a:xfrm>
            <a:off x="312619" y="4751070"/>
            <a:ext cx="8831381" cy="737235"/>
          </a:xfrm>
          <a:prstGeom prst="rect">
            <a:avLst/>
          </a:prstGeom>
        </p:spPr>
        <p:txBody>
          <a:bodyPr lIns="0" tIns="0" rIns="0" bIns="0" rtlCol="0" anchor="t">
            <a:spAutoFit/>
          </a:bodyPr>
          <a:lstStyle/>
          <a:p>
            <a:pPr algn="ctr">
              <a:lnSpc>
                <a:spcPts val="2940"/>
              </a:lnSpc>
              <a:spcBef>
                <a:spcPct val="0"/>
              </a:spcBef>
            </a:pPr>
            <a:r>
              <a:rPr lang="en-US" sz="2100" b="1">
                <a:solidFill>
                  <a:srgbClr val="DEB08F"/>
                </a:solidFill>
                <a:latin typeface="HK Grotesk Medium"/>
                <a:ea typeface="HK Grotesk Medium"/>
                <a:cs typeface="HK Grotesk Medium"/>
                <a:sym typeface="HK Grotesk Medium"/>
              </a:rPr>
              <a:t>The tree correctly predicts most employees who stay.</a:t>
            </a:r>
          </a:p>
          <a:p>
            <a:pPr algn="ctr">
              <a:lnSpc>
                <a:spcPts val="2940"/>
              </a:lnSpc>
              <a:spcBef>
                <a:spcPct val="0"/>
              </a:spcBef>
            </a:pPr>
            <a:r>
              <a:rPr lang="en-US" sz="2100" b="1">
                <a:solidFill>
                  <a:srgbClr val="DEB08F"/>
                </a:solidFill>
                <a:latin typeface="HK Grotesk Medium"/>
                <a:ea typeface="HK Grotesk Medium"/>
                <a:cs typeface="HK Grotesk Medium"/>
                <a:sym typeface="HK Grotesk Medium"/>
              </a:rPr>
              <a:t>However, it struggles with recall (identifying employees who will leave).</a:t>
            </a:r>
          </a:p>
        </p:txBody>
      </p:sp>
      <p:sp>
        <p:nvSpPr>
          <p:cNvPr id="6" name="TextBox 6"/>
          <p:cNvSpPr txBox="1"/>
          <p:nvPr/>
        </p:nvSpPr>
        <p:spPr>
          <a:xfrm>
            <a:off x="312619" y="5983605"/>
            <a:ext cx="8831381" cy="1108710"/>
          </a:xfrm>
          <a:prstGeom prst="rect">
            <a:avLst/>
          </a:prstGeom>
        </p:spPr>
        <p:txBody>
          <a:bodyPr lIns="0" tIns="0" rIns="0" bIns="0" rtlCol="0" anchor="t">
            <a:spAutoFit/>
          </a:bodyPr>
          <a:lstStyle/>
          <a:p>
            <a:pPr algn="ctr">
              <a:lnSpc>
                <a:spcPts val="2940"/>
              </a:lnSpc>
              <a:spcBef>
                <a:spcPct val="0"/>
              </a:spcBef>
            </a:pPr>
            <a:r>
              <a:rPr lang="en-US" sz="2100" b="1">
                <a:solidFill>
                  <a:srgbClr val="DEB08F"/>
                </a:solidFill>
                <a:latin typeface="HK Grotesk Medium"/>
                <a:ea typeface="HK Grotesk Medium"/>
                <a:cs typeface="HK Grotesk Medium"/>
                <a:sym typeface="HK Grotesk Medium"/>
              </a:rPr>
              <a:t>Focus on work-life balance initiatives to reduce overtime pressure.</a:t>
            </a:r>
          </a:p>
          <a:p>
            <a:pPr algn="ctr">
              <a:lnSpc>
                <a:spcPts val="2940"/>
              </a:lnSpc>
              <a:spcBef>
                <a:spcPct val="0"/>
              </a:spcBef>
            </a:pPr>
            <a:r>
              <a:rPr lang="en-US" sz="2100" b="1">
                <a:solidFill>
                  <a:srgbClr val="DEB08F"/>
                </a:solidFill>
                <a:latin typeface="HK Grotesk Medium"/>
                <a:ea typeface="HK Grotesk Medium"/>
                <a:cs typeface="HK Grotesk Medium"/>
                <a:sym typeface="HK Grotesk Medium"/>
              </a:rPr>
              <a:t>Improve job satisfaction programs to retain talent.</a:t>
            </a:r>
          </a:p>
          <a:p>
            <a:pPr algn="ctr">
              <a:lnSpc>
                <a:spcPts val="2940"/>
              </a:lnSpc>
              <a:spcBef>
                <a:spcPct val="0"/>
              </a:spcBef>
            </a:pPr>
            <a:r>
              <a:rPr lang="en-US" sz="2100" b="1">
                <a:solidFill>
                  <a:srgbClr val="DEB08F"/>
                </a:solidFill>
                <a:latin typeface="HK Grotesk Medium"/>
                <a:ea typeface="HK Grotesk Medium"/>
                <a:cs typeface="HK Grotesk Medium"/>
                <a:sym typeface="HK Grotesk Medium"/>
              </a:rPr>
              <a:t>Consider salary adjustments or benefits to retain employees at risk.</a:t>
            </a:r>
          </a:p>
        </p:txBody>
      </p:sp>
      <p:sp>
        <p:nvSpPr>
          <p:cNvPr id="7" name="Freeform 7"/>
          <p:cNvSpPr/>
          <p:nvPr/>
        </p:nvSpPr>
        <p:spPr>
          <a:xfrm rot="16200000">
            <a:off x="15456241" y="406741"/>
            <a:ext cx="3223382" cy="2440136"/>
          </a:xfrm>
          <a:custGeom>
            <a:avLst/>
            <a:gdLst/>
            <a:ahLst/>
            <a:cxnLst/>
            <a:rect l="l" t="t" r="r" b="b"/>
            <a:pathLst>
              <a:path w="4270075" h="4114800">
                <a:moveTo>
                  <a:pt x="0" y="0"/>
                </a:moveTo>
                <a:lnTo>
                  <a:pt x="4270075" y="0"/>
                </a:lnTo>
                <a:lnTo>
                  <a:pt x="427007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rot="10800000">
            <a:off x="0" y="-57257"/>
            <a:ext cx="2455746" cy="2326372"/>
          </a:xfrm>
          <a:custGeom>
            <a:avLst/>
            <a:gdLst/>
            <a:ahLst/>
            <a:cxnLst/>
            <a:rect l="l" t="t" r="r" b="b"/>
            <a:pathLst>
              <a:path w="4270075" h="4114800">
                <a:moveTo>
                  <a:pt x="0" y="0"/>
                </a:moveTo>
                <a:lnTo>
                  <a:pt x="4270075" y="0"/>
                </a:lnTo>
                <a:lnTo>
                  <a:pt x="427007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9" name="Freeform 9"/>
          <p:cNvSpPr/>
          <p:nvPr/>
        </p:nvSpPr>
        <p:spPr>
          <a:xfrm rot="5400000">
            <a:off x="-272532" y="7513103"/>
            <a:ext cx="3046428" cy="2501366"/>
          </a:xfrm>
          <a:custGeom>
            <a:avLst/>
            <a:gdLst/>
            <a:ahLst/>
            <a:cxnLst/>
            <a:rect l="l" t="t" r="r" b="b"/>
            <a:pathLst>
              <a:path w="4270075" h="4114800">
                <a:moveTo>
                  <a:pt x="0" y="0"/>
                </a:moveTo>
                <a:lnTo>
                  <a:pt x="4270076" y="0"/>
                </a:lnTo>
                <a:lnTo>
                  <a:pt x="427007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pic>
        <p:nvPicPr>
          <p:cNvPr id="10" name="Audio 9">
            <a:hlinkClick r:id="" action="ppaction://media"/>
            <a:extLst>
              <a:ext uri="{FF2B5EF4-FFF2-40B4-BE49-F238E27FC236}">
                <a16:creationId xmlns:a16="http://schemas.microsoft.com/office/drawing/2014/main" id="{6717C30A-1233-5140-CB72-E9FC04954BE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68"/>
    </mc:Choice>
    <mc:Fallback>
      <p:transition spd="slow" advTm="3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2222"/>
        </a:solidFill>
        <a:effectLst/>
      </p:bgPr>
    </p:bg>
    <p:spTree>
      <p:nvGrpSpPr>
        <p:cNvPr id="1" name=""/>
        <p:cNvGrpSpPr/>
        <p:nvPr/>
      </p:nvGrpSpPr>
      <p:grpSpPr>
        <a:xfrm>
          <a:off x="0" y="0"/>
          <a:ext cx="0" cy="0"/>
          <a:chOff x="0" y="0"/>
          <a:chExt cx="0" cy="0"/>
        </a:xfrm>
      </p:grpSpPr>
      <p:grpSp>
        <p:nvGrpSpPr>
          <p:cNvPr id="2" name="Group 2"/>
          <p:cNvGrpSpPr/>
          <p:nvPr/>
        </p:nvGrpSpPr>
        <p:grpSpPr>
          <a:xfrm>
            <a:off x="10235" y="0"/>
            <a:ext cx="1008229" cy="10287000"/>
            <a:chOff x="0" y="0"/>
            <a:chExt cx="265542" cy="2709333"/>
          </a:xfrm>
        </p:grpSpPr>
        <p:sp>
          <p:nvSpPr>
            <p:cNvPr id="3" name="Freeform 3"/>
            <p:cNvSpPr/>
            <p:nvPr/>
          </p:nvSpPr>
          <p:spPr>
            <a:xfrm>
              <a:off x="0" y="0"/>
              <a:ext cx="265542" cy="2709333"/>
            </a:xfrm>
            <a:custGeom>
              <a:avLst/>
              <a:gdLst/>
              <a:ahLst/>
              <a:cxnLst/>
              <a:rect l="l" t="t" r="r" b="b"/>
              <a:pathLst>
                <a:path w="265542" h="2709333">
                  <a:moveTo>
                    <a:pt x="0" y="0"/>
                  </a:moveTo>
                  <a:lnTo>
                    <a:pt x="265542" y="0"/>
                  </a:lnTo>
                  <a:lnTo>
                    <a:pt x="265542" y="2709333"/>
                  </a:lnTo>
                  <a:lnTo>
                    <a:pt x="0" y="2709333"/>
                  </a:lnTo>
                  <a:close/>
                </a:path>
              </a:pathLst>
            </a:custGeom>
            <a:solidFill>
              <a:srgbClr val="ECF2F3"/>
            </a:solidFill>
          </p:spPr>
        </p:sp>
        <p:sp>
          <p:nvSpPr>
            <p:cNvPr id="4" name="TextBox 4"/>
            <p:cNvSpPr txBox="1"/>
            <p:nvPr/>
          </p:nvSpPr>
          <p:spPr>
            <a:xfrm>
              <a:off x="0" y="-57150"/>
              <a:ext cx="265542" cy="2766483"/>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20471" y="1028700"/>
            <a:ext cx="987759" cy="987759"/>
          </a:xfrm>
          <a:custGeom>
            <a:avLst/>
            <a:gdLst/>
            <a:ahLst/>
            <a:cxnLst/>
            <a:rect l="l" t="t" r="r" b="b"/>
            <a:pathLst>
              <a:path w="987759" h="987759">
                <a:moveTo>
                  <a:pt x="0" y="0"/>
                </a:moveTo>
                <a:lnTo>
                  <a:pt x="987758" y="0"/>
                </a:lnTo>
                <a:lnTo>
                  <a:pt x="987758"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656342" y="0"/>
            <a:ext cx="2566298" cy="3300368"/>
          </a:xfrm>
          <a:custGeom>
            <a:avLst/>
            <a:gdLst/>
            <a:ahLst/>
            <a:cxnLst/>
            <a:rect l="l" t="t" r="r" b="b"/>
            <a:pathLst>
              <a:path w="3254433" h="4114800">
                <a:moveTo>
                  <a:pt x="0" y="0"/>
                </a:moveTo>
                <a:lnTo>
                  <a:pt x="3254433" y="0"/>
                </a:lnTo>
                <a:lnTo>
                  <a:pt x="325443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Freeform 7"/>
          <p:cNvSpPr/>
          <p:nvPr/>
        </p:nvSpPr>
        <p:spPr>
          <a:xfrm>
            <a:off x="15656341" y="3300368"/>
            <a:ext cx="2637222" cy="3469271"/>
          </a:xfrm>
          <a:custGeom>
            <a:avLst/>
            <a:gdLst/>
            <a:ahLst/>
            <a:cxnLst/>
            <a:rect l="l" t="t" r="r" b="b"/>
            <a:pathLst>
              <a:path w="3254433" h="4114800">
                <a:moveTo>
                  <a:pt x="0" y="0"/>
                </a:moveTo>
                <a:lnTo>
                  <a:pt x="3254432" y="0"/>
                </a:lnTo>
                <a:lnTo>
                  <a:pt x="325443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8" name="Freeform 8"/>
          <p:cNvSpPr/>
          <p:nvPr/>
        </p:nvSpPr>
        <p:spPr>
          <a:xfrm>
            <a:off x="15588731" y="6805111"/>
            <a:ext cx="2637222" cy="3264896"/>
          </a:xfrm>
          <a:custGeom>
            <a:avLst/>
            <a:gdLst/>
            <a:ahLst/>
            <a:cxnLst/>
            <a:rect l="l" t="t" r="r" b="b"/>
            <a:pathLst>
              <a:path w="3254433" h="4114800">
                <a:moveTo>
                  <a:pt x="0" y="0"/>
                </a:moveTo>
                <a:lnTo>
                  <a:pt x="3254433" y="0"/>
                </a:lnTo>
                <a:lnTo>
                  <a:pt x="325443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9" name="TextBox 9"/>
          <p:cNvSpPr txBox="1"/>
          <p:nvPr/>
        </p:nvSpPr>
        <p:spPr>
          <a:xfrm>
            <a:off x="1313451" y="1321134"/>
            <a:ext cx="10181244" cy="1381125"/>
          </a:xfrm>
          <a:prstGeom prst="rect">
            <a:avLst/>
          </a:prstGeom>
        </p:spPr>
        <p:txBody>
          <a:bodyPr lIns="0" tIns="0" rIns="0" bIns="0" rtlCol="0" anchor="t">
            <a:spAutoFit/>
          </a:bodyPr>
          <a:lstStyle/>
          <a:p>
            <a:pPr marL="0" lvl="0" indent="0" algn="ctr">
              <a:lnSpc>
                <a:spcPts val="10800"/>
              </a:lnSpc>
            </a:pPr>
            <a:r>
              <a:rPr lang="en-US" sz="9000">
                <a:solidFill>
                  <a:srgbClr val="FAFAF9"/>
                </a:solidFill>
                <a:latin typeface="HK Grotesk Bold"/>
                <a:ea typeface="HK Grotesk Bold"/>
                <a:cs typeface="HK Grotesk Bold"/>
                <a:sym typeface="HK Grotesk Bold"/>
              </a:rPr>
              <a:t>Ethical Implications</a:t>
            </a:r>
          </a:p>
        </p:txBody>
      </p:sp>
      <p:sp>
        <p:nvSpPr>
          <p:cNvPr id="10" name="TextBox 10"/>
          <p:cNvSpPr txBox="1"/>
          <p:nvPr/>
        </p:nvSpPr>
        <p:spPr>
          <a:xfrm>
            <a:off x="1313451" y="3050741"/>
            <a:ext cx="13232426" cy="1381691"/>
          </a:xfrm>
          <a:prstGeom prst="rect">
            <a:avLst/>
          </a:prstGeom>
        </p:spPr>
        <p:txBody>
          <a:bodyPr lIns="0" tIns="0" rIns="0" bIns="0" rtlCol="0" anchor="t">
            <a:spAutoFit/>
          </a:bodyPr>
          <a:lstStyle/>
          <a:p>
            <a:pPr marL="0" lvl="0" indent="0" algn="r">
              <a:lnSpc>
                <a:spcPts val="3626"/>
              </a:lnSpc>
              <a:spcBef>
                <a:spcPct val="0"/>
              </a:spcBef>
            </a:pPr>
            <a:r>
              <a:rPr lang="en-US" sz="3022" b="1">
                <a:solidFill>
                  <a:srgbClr val="D9B09C"/>
                </a:solidFill>
                <a:latin typeface="HK Grotesk Bold"/>
                <a:ea typeface="HK Grotesk Bold"/>
                <a:cs typeface="HK Grotesk Bold"/>
                <a:sym typeface="HK Grotesk Bold"/>
              </a:rPr>
              <a:t>When using data for HR attrition prediction and analysis, there are important ethical considerations to address to ensure fairness, transparency, and responsible use of insights</a:t>
            </a:r>
            <a:r>
              <a:rPr lang="en-US" sz="3022" b="1">
                <a:solidFill>
                  <a:srgbClr val="0A1518"/>
                </a:solidFill>
                <a:latin typeface="HK Grotesk Bold"/>
                <a:ea typeface="HK Grotesk Bold"/>
                <a:cs typeface="HK Grotesk Bold"/>
                <a:sym typeface="HK Grotesk Bold"/>
              </a:rPr>
              <a:t>.</a:t>
            </a:r>
          </a:p>
        </p:txBody>
      </p:sp>
      <p:sp>
        <p:nvSpPr>
          <p:cNvPr id="11" name="TextBox 11"/>
          <p:cNvSpPr txBox="1"/>
          <p:nvPr/>
        </p:nvSpPr>
        <p:spPr>
          <a:xfrm>
            <a:off x="1667231" y="4742815"/>
            <a:ext cx="9473685" cy="763269"/>
          </a:xfrm>
          <a:prstGeom prst="rect">
            <a:avLst/>
          </a:prstGeom>
        </p:spPr>
        <p:txBody>
          <a:bodyPr lIns="0" tIns="0" rIns="0" bIns="0" rtlCol="0" anchor="t">
            <a:spAutoFit/>
          </a:bodyPr>
          <a:lstStyle/>
          <a:p>
            <a:pPr algn="ctr">
              <a:lnSpc>
                <a:spcPts val="3080"/>
              </a:lnSpc>
            </a:pPr>
            <a:r>
              <a:rPr lang="en-US" sz="2200">
                <a:solidFill>
                  <a:srgbClr val="B25D54"/>
                </a:solidFill>
                <a:latin typeface="Canva Sans"/>
                <a:ea typeface="Canva Sans"/>
                <a:cs typeface="Canva Sans"/>
                <a:sym typeface="Canva Sans"/>
              </a:rPr>
              <a:t>Bias and Fairness</a:t>
            </a:r>
            <a:r>
              <a:rPr lang="en-US" sz="2200">
                <a:solidFill>
                  <a:srgbClr val="FFFFFF"/>
                </a:solidFill>
                <a:latin typeface="Canva Sans"/>
                <a:ea typeface="Canva Sans"/>
                <a:cs typeface="Canva Sans"/>
                <a:sym typeface="Canva Sans"/>
              </a:rPr>
              <a:t>-A predictive model trained on biased data may reinforce discrimination rather than reduce attrition fairly.</a:t>
            </a:r>
          </a:p>
        </p:txBody>
      </p:sp>
      <p:sp>
        <p:nvSpPr>
          <p:cNvPr id="12" name="TextBox 12"/>
          <p:cNvSpPr txBox="1"/>
          <p:nvPr/>
        </p:nvSpPr>
        <p:spPr>
          <a:xfrm>
            <a:off x="1667231" y="5792102"/>
            <a:ext cx="9473685" cy="763269"/>
          </a:xfrm>
          <a:prstGeom prst="rect">
            <a:avLst/>
          </a:prstGeom>
        </p:spPr>
        <p:txBody>
          <a:bodyPr lIns="0" tIns="0" rIns="0" bIns="0" rtlCol="0" anchor="t">
            <a:spAutoFit/>
          </a:bodyPr>
          <a:lstStyle/>
          <a:p>
            <a:pPr algn="ctr">
              <a:lnSpc>
                <a:spcPts val="3080"/>
              </a:lnSpc>
            </a:pPr>
            <a:r>
              <a:rPr lang="en-US" sz="2200">
                <a:solidFill>
                  <a:srgbClr val="B25D54"/>
                </a:solidFill>
                <a:latin typeface="Canva Sans"/>
                <a:ea typeface="Canva Sans"/>
                <a:cs typeface="Canva Sans"/>
                <a:sym typeface="Canva Sans"/>
              </a:rPr>
              <a:t>Employee Privacy and data security</a:t>
            </a:r>
            <a:r>
              <a:rPr lang="en-US" sz="2200">
                <a:solidFill>
                  <a:srgbClr val="FFFFFF"/>
                </a:solidFill>
                <a:latin typeface="Canva Sans"/>
                <a:ea typeface="Canva Sans"/>
                <a:cs typeface="Canva Sans"/>
                <a:sym typeface="Canva Sans"/>
              </a:rPr>
              <a:t>- Data breaches or improper handling can violate employee privacy rights  </a:t>
            </a:r>
          </a:p>
        </p:txBody>
      </p:sp>
      <p:sp>
        <p:nvSpPr>
          <p:cNvPr id="13" name="TextBox 13"/>
          <p:cNvSpPr txBox="1"/>
          <p:nvPr/>
        </p:nvSpPr>
        <p:spPr>
          <a:xfrm>
            <a:off x="1937345" y="6841121"/>
            <a:ext cx="9203571" cy="763269"/>
          </a:xfrm>
          <a:prstGeom prst="rect">
            <a:avLst/>
          </a:prstGeom>
        </p:spPr>
        <p:txBody>
          <a:bodyPr lIns="0" tIns="0" rIns="0" bIns="0" rtlCol="0" anchor="t">
            <a:spAutoFit/>
          </a:bodyPr>
          <a:lstStyle/>
          <a:p>
            <a:pPr algn="ctr">
              <a:lnSpc>
                <a:spcPts val="3080"/>
              </a:lnSpc>
            </a:pPr>
            <a:r>
              <a:rPr lang="en-US" sz="2200">
                <a:solidFill>
                  <a:srgbClr val="B25D54"/>
                </a:solidFill>
                <a:latin typeface="Canva Sans"/>
                <a:ea typeface="Canva Sans"/>
                <a:cs typeface="Canva Sans"/>
                <a:sym typeface="Canva Sans"/>
              </a:rPr>
              <a:t>Transparency and employee trust</a:t>
            </a:r>
            <a:r>
              <a:rPr lang="en-US" sz="2200">
                <a:solidFill>
                  <a:srgbClr val="FFFFFF"/>
                </a:solidFill>
                <a:latin typeface="Canva Sans"/>
                <a:ea typeface="Canva Sans"/>
                <a:cs typeface="Canva Sans"/>
                <a:sym typeface="Canva Sans"/>
              </a:rPr>
              <a:t>-If employees feel they are being monitored unfairly, it could damage trust and morale  </a:t>
            </a:r>
          </a:p>
        </p:txBody>
      </p:sp>
      <p:sp>
        <p:nvSpPr>
          <p:cNvPr id="14" name="TextBox 14"/>
          <p:cNvSpPr txBox="1"/>
          <p:nvPr/>
        </p:nvSpPr>
        <p:spPr>
          <a:xfrm>
            <a:off x="1937345" y="7890140"/>
            <a:ext cx="9203571" cy="1153794"/>
          </a:xfrm>
          <a:prstGeom prst="rect">
            <a:avLst/>
          </a:prstGeom>
        </p:spPr>
        <p:txBody>
          <a:bodyPr lIns="0" tIns="0" rIns="0" bIns="0" rtlCol="0" anchor="t">
            <a:spAutoFit/>
          </a:bodyPr>
          <a:lstStyle/>
          <a:p>
            <a:pPr algn="ctr">
              <a:lnSpc>
                <a:spcPts val="3080"/>
              </a:lnSpc>
            </a:pPr>
            <a:r>
              <a:rPr lang="en-US" sz="2200">
                <a:solidFill>
                  <a:srgbClr val="B25D54"/>
                </a:solidFill>
                <a:latin typeface="Canva Sans"/>
                <a:ea typeface="Canva Sans"/>
                <a:cs typeface="Canva Sans"/>
                <a:sym typeface="Canva Sans"/>
              </a:rPr>
              <a:t>Ethical Decision-Making</a:t>
            </a:r>
            <a:r>
              <a:rPr lang="en-US" sz="2200">
                <a:solidFill>
                  <a:srgbClr val="FFFFFF"/>
                </a:solidFill>
                <a:latin typeface="Canva Sans"/>
                <a:ea typeface="Canva Sans"/>
                <a:cs typeface="Canva Sans"/>
                <a:sym typeface="Canva Sans"/>
              </a:rPr>
              <a:t>-Could result in unethical decision-making, such as preemptively reducing opportunities for employees flagged as likely to leave.</a:t>
            </a:r>
          </a:p>
        </p:txBody>
      </p:sp>
      <p:sp>
        <p:nvSpPr>
          <p:cNvPr id="15" name="TextBox 15"/>
          <p:cNvSpPr txBox="1"/>
          <p:nvPr/>
        </p:nvSpPr>
        <p:spPr>
          <a:xfrm>
            <a:off x="1667231" y="9358260"/>
            <a:ext cx="9473685" cy="676275"/>
          </a:xfrm>
          <a:prstGeom prst="rect">
            <a:avLst/>
          </a:prstGeom>
        </p:spPr>
        <p:txBody>
          <a:bodyPr lIns="0" tIns="0" rIns="0" bIns="0" rtlCol="0" anchor="t">
            <a:spAutoFit/>
          </a:bodyPr>
          <a:lstStyle/>
          <a:p>
            <a:pPr algn="ctr">
              <a:lnSpc>
                <a:spcPts val="2640"/>
              </a:lnSpc>
              <a:spcBef>
                <a:spcPct val="0"/>
              </a:spcBef>
            </a:pPr>
            <a:r>
              <a:rPr lang="en-US" sz="2200" b="1">
                <a:solidFill>
                  <a:srgbClr val="B25D54"/>
                </a:solidFill>
                <a:latin typeface="HK Grotesk Bold"/>
                <a:ea typeface="HK Grotesk Bold"/>
                <a:cs typeface="HK Grotesk Bold"/>
                <a:sym typeface="HK Grotesk Bold"/>
              </a:rPr>
              <a:t>Accountability &amp; Legal Considerations</a:t>
            </a:r>
            <a:r>
              <a:rPr lang="en-US" sz="2200" b="1">
                <a:solidFill>
                  <a:srgbClr val="FFFFFF"/>
                </a:solidFill>
                <a:latin typeface="HK Grotesk Bold"/>
                <a:ea typeface="HK Grotesk Bold"/>
                <a:cs typeface="HK Grotesk Bold"/>
                <a:sym typeface="HK Grotesk Bold"/>
              </a:rPr>
              <a:t>-</a:t>
            </a:r>
            <a:r>
              <a:rPr lang="en-US" sz="2200" b="1">
                <a:solidFill>
                  <a:srgbClr val="B25D54"/>
                </a:solidFill>
                <a:latin typeface="HK Grotesk Bold"/>
                <a:ea typeface="HK Grotesk Bold"/>
                <a:cs typeface="HK Grotesk Bold"/>
                <a:sym typeface="HK Grotesk Bold"/>
              </a:rPr>
              <a:t> </a:t>
            </a:r>
            <a:r>
              <a:rPr lang="en-US" sz="2200" b="1">
                <a:solidFill>
                  <a:srgbClr val="FFFFFF"/>
                </a:solidFill>
                <a:latin typeface="HK Grotesk Bold"/>
                <a:ea typeface="HK Grotesk Bold"/>
                <a:cs typeface="HK Grotesk Bold"/>
                <a:sym typeface="HK Grotesk Bold"/>
              </a:rPr>
              <a:t>Could create legal risks (e.g., wrongful termination claims, discrimination lawsuit</a:t>
            </a:r>
            <a:r>
              <a:rPr lang="en-US" sz="2200" b="1">
                <a:solidFill>
                  <a:srgbClr val="ECF2F3"/>
                </a:solidFill>
                <a:latin typeface="HK Grotesk Bold"/>
                <a:ea typeface="HK Grotesk Bold"/>
                <a:cs typeface="HK Grotesk Bold"/>
                <a:sym typeface="HK Grotesk Bold"/>
              </a:rPr>
              <a:t>s)</a:t>
            </a:r>
          </a:p>
        </p:txBody>
      </p:sp>
      <p:pic>
        <p:nvPicPr>
          <p:cNvPr id="16" name="Audio 15">
            <a:hlinkClick r:id="" action="ppaction://media"/>
            <a:extLst>
              <a:ext uri="{FF2B5EF4-FFF2-40B4-BE49-F238E27FC236}">
                <a16:creationId xmlns:a16="http://schemas.microsoft.com/office/drawing/2014/main" id="{A2F0CC73-57CA-F509-4B0A-4897AFE6C30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670"/>
    </mc:Choice>
    <mc:Fallback>
      <p:transition spd="slow" advTm="24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2222"/>
        </a:solidFill>
        <a:effectLst/>
      </p:bgPr>
    </p:bg>
    <p:spTree>
      <p:nvGrpSpPr>
        <p:cNvPr id="1" name=""/>
        <p:cNvGrpSpPr/>
        <p:nvPr/>
      </p:nvGrpSpPr>
      <p:grpSpPr>
        <a:xfrm>
          <a:off x="0" y="0"/>
          <a:ext cx="0" cy="0"/>
          <a:chOff x="0" y="0"/>
          <a:chExt cx="0" cy="0"/>
        </a:xfrm>
      </p:grpSpPr>
      <p:sp>
        <p:nvSpPr>
          <p:cNvPr id="2" name="Freeform 2"/>
          <p:cNvSpPr/>
          <p:nvPr/>
        </p:nvSpPr>
        <p:spPr>
          <a:xfrm rot="5400000">
            <a:off x="15690275" y="18477"/>
            <a:ext cx="2576457" cy="2706246"/>
          </a:xfrm>
          <a:custGeom>
            <a:avLst/>
            <a:gdLst/>
            <a:ahLst/>
            <a:cxnLst/>
            <a:rect l="l" t="t" r="r" b="b"/>
            <a:pathLst>
              <a:path w="3254433" h="4114800">
                <a:moveTo>
                  <a:pt x="0" y="0"/>
                </a:moveTo>
                <a:lnTo>
                  <a:pt x="3254432" y="0"/>
                </a:lnTo>
                <a:lnTo>
                  <a:pt x="325443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3" name="Freeform 3"/>
          <p:cNvSpPr/>
          <p:nvPr/>
        </p:nvSpPr>
        <p:spPr>
          <a:xfrm rot="16200000">
            <a:off x="187259" y="7709048"/>
            <a:ext cx="2466895" cy="2689010"/>
          </a:xfrm>
          <a:custGeom>
            <a:avLst/>
            <a:gdLst/>
            <a:ahLst/>
            <a:cxnLst/>
            <a:rect l="l" t="t" r="r" b="b"/>
            <a:pathLst>
              <a:path w="3254433" h="4114800">
                <a:moveTo>
                  <a:pt x="0" y="0"/>
                </a:moveTo>
                <a:lnTo>
                  <a:pt x="3254433" y="0"/>
                </a:lnTo>
                <a:lnTo>
                  <a:pt x="325443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4" name="Group 4"/>
          <p:cNvGrpSpPr/>
          <p:nvPr/>
        </p:nvGrpSpPr>
        <p:grpSpPr>
          <a:xfrm>
            <a:off x="580977" y="1818702"/>
            <a:ext cx="14799091" cy="3877472"/>
            <a:chOff x="0" y="0"/>
            <a:chExt cx="3283269" cy="860241"/>
          </a:xfrm>
        </p:grpSpPr>
        <p:sp>
          <p:nvSpPr>
            <p:cNvPr id="5" name="Freeform 5"/>
            <p:cNvSpPr/>
            <p:nvPr/>
          </p:nvSpPr>
          <p:spPr>
            <a:xfrm>
              <a:off x="0" y="0"/>
              <a:ext cx="3283269" cy="860241"/>
            </a:xfrm>
            <a:custGeom>
              <a:avLst/>
              <a:gdLst/>
              <a:ahLst/>
              <a:cxnLst/>
              <a:rect l="l" t="t" r="r" b="b"/>
              <a:pathLst>
                <a:path w="3283269" h="860241">
                  <a:moveTo>
                    <a:pt x="12032" y="0"/>
                  </a:moveTo>
                  <a:lnTo>
                    <a:pt x="3271237" y="0"/>
                  </a:lnTo>
                  <a:cubicBezTo>
                    <a:pt x="3274428" y="0"/>
                    <a:pt x="3277488" y="1268"/>
                    <a:pt x="3279745" y="3524"/>
                  </a:cubicBezTo>
                  <a:cubicBezTo>
                    <a:pt x="3282001" y="5781"/>
                    <a:pt x="3283269" y="8841"/>
                    <a:pt x="3283269" y="12032"/>
                  </a:cubicBezTo>
                  <a:lnTo>
                    <a:pt x="3283269" y="848209"/>
                  </a:lnTo>
                  <a:cubicBezTo>
                    <a:pt x="3283269" y="854854"/>
                    <a:pt x="3277882" y="860241"/>
                    <a:pt x="3271237" y="860241"/>
                  </a:cubicBezTo>
                  <a:lnTo>
                    <a:pt x="12032" y="860241"/>
                  </a:lnTo>
                  <a:cubicBezTo>
                    <a:pt x="8841" y="860241"/>
                    <a:pt x="5781" y="858973"/>
                    <a:pt x="3524" y="856717"/>
                  </a:cubicBezTo>
                  <a:cubicBezTo>
                    <a:pt x="1268" y="854460"/>
                    <a:pt x="0" y="851400"/>
                    <a:pt x="0" y="848209"/>
                  </a:cubicBezTo>
                  <a:lnTo>
                    <a:pt x="0" y="12032"/>
                  </a:lnTo>
                  <a:cubicBezTo>
                    <a:pt x="0" y="8841"/>
                    <a:pt x="1268" y="5781"/>
                    <a:pt x="3524" y="3524"/>
                  </a:cubicBezTo>
                  <a:cubicBezTo>
                    <a:pt x="5781" y="1268"/>
                    <a:pt x="8841" y="0"/>
                    <a:pt x="12032" y="0"/>
                  </a:cubicBezTo>
                  <a:close/>
                </a:path>
              </a:pathLst>
            </a:custGeom>
            <a:blipFill>
              <a:blip r:embed="rId6"/>
              <a:stretch>
                <a:fillRect l="-337" r="-337"/>
              </a:stretch>
            </a:blipFill>
          </p:spPr>
        </p:sp>
      </p:grpSp>
      <p:sp>
        <p:nvSpPr>
          <p:cNvPr id="6" name="TextBox 6"/>
          <p:cNvSpPr txBox="1"/>
          <p:nvPr/>
        </p:nvSpPr>
        <p:spPr>
          <a:xfrm>
            <a:off x="2451831" y="461961"/>
            <a:ext cx="6430566" cy="1019177"/>
          </a:xfrm>
          <a:prstGeom prst="rect">
            <a:avLst/>
          </a:prstGeom>
        </p:spPr>
        <p:txBody>
          <a:bodyPr lIns="0" tIns="0" rIns="0" bIns="0" rtlCol="0" anchor="t">
            <a:spAutoFit/>
          </a:bodyPr>
          <a:lstStyle/>
          <a:p>
            <a:pPr algn="ctr">
              <a:lnSpc>
                <a:spcPts val="8399"/>
              </a:lnSpc>
              <a:spcBef>
                <a:spcPct val="0"/>
              </a:spcBef>
            </a:pPr>
            <a:r>
              <a:rPr lang="en-US" sz="5999" b="1">
                <a:solidFill>
                  <a:srgbClr val="73B7A2"/>
                </a:solidFill>
                <a:latin typeface="HK Grotesk Medium"/>
                <a:ea typeface="HK Grotesk Medium"/>
                <a:cs typeface="HK Grotesk Medium"/>
                <a:sym typeface="HK Grotesk Medium"/>
              </a:rPr>
              <a:t> Challenges/Issues </a:t>
            </a:r>
          </a:p>
        </p:txBody>
      </p:sp>
      <p:pic>
        <p:nvPicPr>
          <p:cNvPr id="7" name="Audio 6">
            <a:hlinkClick r:id="" action="ppaction://media"/>
            <a:extLst>
              <a:ext uri="{FF2B5EF4-FFF2-40B4-BE49-F238E27FC236}">
                <a16:creationId xmlns:a16="http://schemas.microsoft.com/office/drawing/2014/main" id="{C4F0A31F-9202-00C3-CAC5-A5CDF75EEB1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975"/>
    </mc:Choice>
    <mc:Fallback>
      <p:transition spd="slow" advTm="37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222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509732" y="190500"/>
            <a:ext cx="6589792" cy="3953875"/>
            <a:chOff x="0" y="0"/>
            <a:chExt cx="6350000" cy="3810000"/>
          </a:xfrm>
        </p:grpSpPr>
        <p:sp>
          <p:nvSpPr>
            <p:cNvPr id="3" name="Freeform 3"/>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4"/>
              <a:stretch>
                <a:fillRect t="-33333" b="-33333"/>
              </a:stretch>
            </a:blipFill>
          </p:spPr>
        </p:sp>
        <p:sp>
          <p:nvSpPr>
            <p:cNvPr id="4" name="Freeform 4"/>
            <p:cNvSpPr/>
            <p:nvPr/>
          </p:nvSpPr>
          <p:spPr>
            <a:xfrm>
              <a:off x="0" y="0"/>
              <a:ext cx="6350000" cy="3810000"/>
            </a:xfrm>
            <a:custGeom>
              <a:avLst/>
              <a:gdLst/>
              <a:ahLst/>
              <a:cxnLst/>
              <a:rect l="l" t="t" r="r" b="b"/>
              <a:pathLst>
                <a:path w="6350000" h="381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08316C"/>
            </a:solidFill>
          </p:spPr>
        </p:sp>
      </p:grpSp>
      <p:sp>
        <p:nvSpPr>
          <p:cNvPr id="5" name="TextBox 5"/>
          <p:cNvSpPr txBox="1"/>
          <p:nvPr/>
        </p:nvSpPr>
        <p:spPr>
          <a:xfrm>
            <a:off x="226409" y="44440"/>
            <a:ext cx="6551861" cy="1609091"/>
          </a:xfrm>
          <a:prstGeom prst="rect">
            <a:avLst/>
          </a:prstGeom>
        </p:spPr>
        <p:txBody>
          <a:bodyPr lIns="0" tIns="0" rIns="0" bIns="0" rtlCol="0" anchor="t">
            <a:spAutoFit/>
          </a:bodyPr>
          <a:lstStyle/>
          <a:p>
            <a:pPr algn="ctr">
              <a:lnSpc>
                <a:spcPts val="13159"/>
              </a:lnSpc>
            </a:pPr>
            <a:r>
              <a:rPr lang="en-US" sz="9399" b="1">
                <a:solidFill>
                  <a:srgbClr val="73B7A2"/>
                </a:solidFill>
                <a:latin typeface="Canva Sans Bold"/>
                <a:ea typeface="Canva Sans Bold"/>
                <a:cs typeface="Canva Sans Bold"/>
                <a:sym typeface="Canva Sans Bold"/>
              </a:rPr>
              <a:t>Conclusion</a:t>
            </a:r>
          </a:p>
        </p:txBody>
      </p:sp>
      <p:sp>
        <p:nvSpPr>
          <p:cNvPr id="6" name="TextBox 6"/>
          <p:cNvSpPr txBox="1"/>
          <p:nvPr/>
        </p:nvSpPr>
        <p:spPr>
          <a:xfrm>
            <a:off x="226409" y="4522890"/>
            <a:ext cx="17635923" cy="2976186"/>
          </a:xfrm>
          <a:prstGeom prst="rect">
            <a:avLst/>
          </a:prstGeom>
        </p:spPr>
        <p:txBody>
          <a:bodyPr lIns="0" tIns="0" rIns="0" bIns="0" rtlCol="0" anchor="t">
            <a:spAutoFit/>
          </a:bodyPr>
          <a:lstStyle/>
          <a:p>
            <a:pPr algn="ctr">
              <a:lnSpc>
                <a:spcPts val="3433"/>
              </a:lnSpc>
              <a:spcBef>
                <a:spcPct val="0"/>
              </a:spcBef>
            </a:pPr>
            <a:r>
              <a:rPr lang="en-US" sz="2452" b="1">
                <a:solidFill>
                  <a:srgbClr val="ECF2F3"/>
                </a:solidFill>
                <a:latin typeface="Canva Sans Bold"/>
                <a:ea typeface="Canva Sans Bold"/>
                <a:cs typeface="Canva Sans Bold"/>
                <a:sym typeface="Canva Sans Bold"/>
              </a:rPr>
              <a:t>As organizations continue to evolve, data-driven approaches will play an increasingly vital role in managing and reducing employee attrition. Predictive analytics and machine learning models will enable HR teams to identify early warning signs of turnover, allowing for proactive retention strategies. By integrating external factors such as economic trends and industry benchmarks, companies can refine their workforce planning and improve employee satisfaction. Ethical considerations, including data privacy and bias mitigation, will be crucial in ensuring fair decision-making. The future of HR analytics lies in leveraging real-time data, personalized retention strategies, and AI-driven insights to create a more engaged and stable workforce.</a:t>
            </a:r>
          </a:p>
        </p:txBody>
      </p:sp>
      <p:sp>
        <p:nvSpPr>
          <p:cNvPr id="7" name="TextBox 7"/>
          <p:cNvSpPr txBox="1"/>
          <p:nvPr/>
        </p:nvSpPr>
        <p:spPr>
          <a:xfrm>
            <a:off x="2982007" y="1913729"/>
            <a:ext cx="8138844" cy="1811020"/>
          </a:xfrm>
          <a:prstGeom prst="rect">
            <a:avLst/>
          </a:prstGeom>
        </p:spPr>
        <p:txBody>
          <a:bodyPr lIns="0" tIns="0" rIns="0" bIns="0" rtlCol="0" anchor="t">
            <a:spAutoFit/>
          </a:bodyPr>
          <a:lstStyle/>
          <a:p>
            <a:pPr algn="ctr">
              <a:lnSpc>
                <a:spcPts val="7279"/>
              </a:lnSpc>
            </a:pPr>
            <a:r>
              <a:rPr lang="en-US" sz="5199" b="1">
                <a:solidFill>
                  <a:srgbClr val="E99776"/>
                </a:solidFill>
                <a:latin typeface="Canva Sans Bold"/>
                <a:ea typeface="Canva Sans Bold"/>
                <a:cs typeface="Canva Sans Bold"/>
                <a:sym typeface="Canva Sans Bold"/>
              </a:rPr>
              <a:t>The Future of Data Analysis for HR Attrition</a:t>
            </a:r>
          </a:p>
        </p:txBody>
      </p:sp>
      <p:sp>
        <p:nvSpPr>
          <p:cNvPr id="8" name="Freeform 8"/>
          <p:cNvSpPr/>
          <p:nvPr/>
        </p:nvSpPr>
        <p:spPr>
          <a:xfrm rot="16200000">
            <a:off x="593722" y="7483480"/>
            <a:ext cx="2165357" cy="3352800"/>
          </a:xfrm>
          <a:custGeom>
            <a:avLst/>
            <a:gdLst/>
            <a:ahLst/>
            <a:cxnLst/>
            <a:rect l="l" t="t" r="r" b="b"/>
            <a:pathLst>
              <a:path w="3106499" h="3927757">
                <a:moveTo>
                  <a:pt x="0" y="0"/>
                </a:moveTo>
                <a:lnTo>
                  <a:pt x="3106499" y="0"/>
                </a:lnTo>
                <a:lnTo>
                  <a:pt x="3106499" y="3927757"/>
                </a:lnTo>
                <a:lnTo>
                  <a:pt x="0" y="392775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9" name="Freeform 9"/>
          <p:cNvSpPr/>
          <p:nvPr/>
        </p:nvSpPr>
        <p:spPr>
          <a:xfrm rot="5400000">
            <a:off x="15354301" y="7353301"/>
            <a:ext cx="2209798" cy="3657600"/>
          </a:xfrm>
          <a:custGeom>
            <a:avLst/>
            <a:gdLst/>
            <a:ahLst/>
            <a:cxnLst/>
            <a:rect l="l" t="t" r="r" b="b"/>
            <a:pathLst>
              <a:path w="3147584" h="3979704">
                <a:moveTo>
                  <a:pt x="0" y="0"/>
                </a:moveTo>
                <a:lnTo>
                  <a:pt x="3147584" y="0"/>
                </a:lnTo>
                <a:lnTo>
                  <a:pt x="3147584" y="3979704"/>
                </a:lnTo>
                <a:lnTo>
                  <a:pt x="0" y="397970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pic>
        <p:nvPicPr>
          <p:cNvPr id="10" name="Audio 9">
            <a:hlinkClick r:id="" action="ppaction://media"/>
            <a:extLst>
              <a:ext uri="{FF2B5EF4-FFF2-40B4-BE49-F238E27FC236}">
                <a16:creationId xmlns:a16="http://schemas.microsoft.com/office/drawing/2014/main" id="{7AEF3A19-5CB6-9A66-82AF-418B24113B1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688"/>
    </mc:Choice>
    <mc:Fallback>
      <p:transition spd="slow" advTm="12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2222"/>
        </a:solidFill>
        <a:effectLst/>
      </p:bgPr>
    </p:bg>
    <p:spTree>
      <p:nvGrpSpPr>
        <p:cNvPr id="1" name=""/>
        <p:cNvGrpSpPr/>
        <p:nvPr/>
      </p:nvGrpSpPr>
      <p:grpSpPr>
        <a:xfrm>
          <a:off x="0" y="0"/>
          <a:ext cx="0" cy="0"/>
          <a:chOff x="0" y="0"/>
          <a:chExt cx="0" cy="0"/>
        </a:xfrm>
      </p:grpSpPr>
      <p:sp>
        <p:nvSpPr>
          <p:cNvPr id="2" name="Freeform 2"/>
          <p:cNvSpPr/>
          <p:nvPr/>
        </p:nvSpPr>
        <p:spPr>
          <a:xfrm>
            <a:off x="17466432" y="1028700"/>
            <a:ext cx="987759" cy="987759"/>
          </a:xfrm>
          <a:custGeom>
            <a:avLst/>
            <a:gdLst/>
            <a:ahLst/>
            <a:cxnLst/>
            <a:rect l="l" t="t" r="r" b="b"/>
            <a:pathLst>
              <a:path w="987759" h="987759">
                <a:moveTo>
                  <a:pt x="0" y="0"/>
                </a:moveTo>
                <a:lnTo>
                  <a:pt x="987759" y="0"/>
                </a:lnTo>
                <a:lnTo>
                  <a:pt x="987759"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rot="-5400000">
            <a:off x="-12550" y="12551"/>
            <a:ext cx="3228323" cy="3203220"/>
          </a:xfrm>
          <a:custGeom>
            <a:avLst/>
            <a:gdLst/>
            <a:ahLst/>
            <a:cxnLst/>
            <a:rect l="l" t="t" r="r" b="b"/>
            <a:pathLst>
              <a:path w="4270075" h="4114800">
                <a:moveTo>
                  <a:pt x="0" y="0"/>
                </a:moveTo>
                <a:lnTo>
                  <a:pt x="4270076" y="0"/>
                </a:lnTo>
                <a:lnTo>
                  <a:pt x="427007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4" name="Freeform 4"/>
          <p:cNvSpPr/>
          <p:nvPr/>
        </p:nvSpPr>
        <p:spPr>
          <a:xfrm>
            <a:off x="1817123" y="4144074"/>
            <a:ext cx="3150271" cy="2535738"/>
          </a:xfrm>
          <a:custGeom>
            <a:avLst/>
            <a:gdLst/>
            <a:ahLst/>
            <a:cxnLst/>
            <a:rect l="l" t="t" r="r" b="b"/>
            <a:pathLst>
              <a:path w="3150271" h="2535738">
                <a:moveTo>
                  <a:pt x="0" y="0"/>
                </a:moveTo>
                <a:lnTo>
                  <a:pt x="3150271" y="0"/>
                </a:lnTo>
                <a:lnTo>
                  <a:pt x="3150271" y="2535738"/>
                </a:lnTo>
                <a:lnTo>
                  <a:pt x="0" y="25357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 name="Freeform 5"/>
          <p:cNvSpPr/>
          <p:nvPr/>
        </p:nvSpPr>
        <p:spPr>
          <a:xfrm rot="5400000">
            <a:off x="15633626" y="27970"/>
            <a:ext cx="2694820" cy="2676127"/>
          </a:xfrm>
          <a:custGeom>
            <a:avLst/>
            <a:gdLst/>
            <a:ahLst/>
            <a:cxnLst/>
            <a:rect l="l" t="t" r="r" b="b"/>
            <a:pathLst>
              <a:path w="3228321" h="3110928">
                <a:moveTo>
                  <a:pt x="0" y="0"/>
                </a:moveTo>
                <a:lnTo>
                  <a:pt x="3228322" y="0"/>
                </a:lnTo>
                <a:lnTo>
                  <a:pt x="3228322" y="3110928"/>
                </a:lnTo>
                <a:lnTo>
                  <a:pt x="0" y="311092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nvGrpSpPr>
          <p:cNvPr id="6" name="Group 6"/>
          <p:cNvGrpSpPr>
            <a:grpSpLocks noChangeAspect="1"/>
          </p:cNvGrpSpPr>
          <p:nvPr/>
        </p:nvGrpSpPr>
        <p:grpSpPr>
          <a:xfrm>
            <a:off x="12805299" y="4230488"/>
            <a:ext cx="4454001" cy="2672401"/>
            <a:chOff x="0" y="0"/>
            <a:chExt cx="6350000" cy="3810000"/>
          </a:xfrm>
        </p:grpSpPr>
        <p:sp>
          <p:nvSpPr>
            <p:cNvPr id="7" name="Freeform 7"/>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10"/>
              <a:stretch>
                <a:fillRect l="-17226" r="-17226"/>
              </a:stretch>
            </a:blipFill>
          </p:spPr>
        </p:sp>
        <p:sp>
          <p:nvSpPr>
            <p:cNvPr id="8" name="Freeform 8"/>
            <p:cNvSpPr/>
            <p:nvPr/>
          </p:nvSpPr>
          <p:spPr>
            <a:xfrm>
              <a:off x="0" y="0"/>
              <a:ext cx="6350000" cy="3810000"/>
            </a:xfrm>
            <a:custGeom>
              <a:avLst/>
              <a:gdLst/>
              <a:ahLst/>
              <a:cxnLst/>
              <a:rect l="l" t="t" r="r" b="b"/>
              <a:pathLst>
                <a:path w="6350000" h="381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6FA8D4"/>
            </a:solidFill>
          </p:spPr>
        </p:sp>
      </p:grpSp>
      <p:grpSp>
        <p:nvGrpSpPr>
          <p:cNvPr id="9" name="Group 9"/>
          <p:cNvGrpSpPr/>
          <p:nvPr/>
        </p:nvGrpSpPr>
        <p:grpSpPr>
          <a:xfrm>
            <a:off x="7320069" y="4312933"/>
            <a:ext cx="3133141" cy="2714575"/>
            <a:chOff x="0" y="0"/>
            <a:chExt cx="938127" cy="812800"/>
          </a:xfrm>
        </p:grpSpPr>
        <p:sp>
          <p:nvSpPr>
            <p:cNvPr id="10" name="Freeform 10"/>
            <p:cNvSpPr/>
            <p:nvPr/>
          </p:nvSpPr>
          <p:spPr>
            <a:xfrm>
              <a:off x="0" y="0"/>
              <a:ext cx="938127" cy="812800"/>
            </a:xfrm>
            <a:custGeom>
              <a:avLst/>
              <a:gdLst/>
              <a:ahLst/>
              <a:cxnLst/>
              <a:rect l="l" t="t" r="r" b="b"/>
              <a:pathLst>
                <a:path w="938127" h="812800">
                  <a:moveTo>
                    <a:pt x="56832" y="0"/>
                  </a:moveTo>
                  <a:lnTo>
                    <a:pt x="881295" y="0"/>
                  </a:lnTo>
                  <a:cubicBezTo>
                    <a:pt x="912682" y="0"/>
                    <a:pt x="938127" y="25445"/>
                    <a:pt x="938127" y="56832"/>
                  </a:cubicBezTo>
                  <a:lnTo>
                    <a:pt x="938127" y="755968"/>
                  </a:lnTo>
                  <a:cubicBezTo>
                    <a:pt x="938127" y="771040"/>
                    <a:pt x="932140" y="785496"/>
                    <a:pt x="921481" y="796154"/>
                  </a:cubicBezTo>
                  <a:cubicBezTo>
                    <a:pt x="910823" y="806812"/>
                    <a:pt x="896368" y="812800"/>
                    <a:pt x="881295" y="812800"/>
                  </a:cubicBezTo>
                  <a:lnTo>
                    <a:pt x="56832" y="812800"/>
                  </a:lnTo>
                  <a:cubicBezTo>
                    <a:pt x="41760" y="812800"/>
                    <a:pt x="27304" y="806812"/>
                    <a:pt x="16646" y="796154"/>
                  </a:cubicBezTo>
                  <a:cubicBezTo>
                    <a:pt x="5988" y="785496"/>
                    <a:pt x="0" y="771040"/>
                    <a:pt x="0" y="755968"/>
                  </a:cubicBezTo>
                  <a:lnTo>
                    <a:pt x="0" y="56832"/>
                  </a:lnTo>
                  <a:cubicBezTo>
                    <a:pt x="0" y="41760"/>
                    <a:pt x="5988" y="27304"/>
                    <a:pt x="16646" y="16646"/>
                  </a:cubicBezTo>
                  <a:cubicBezTo>
                    <a:pt x="27304" y="5988"/>
                    <a:pt x="41760" y="0"/>
                    <a:pt x="56832" y="0"/>
                  </a:cubicBezTo>
                  <a:close/>
                </a:path>
              </a:pathLst>
            </a:custGeom>
            <a:blipFill>
              <a:blip r:embed="rId11"/>
              <a:stretch>
                <a:fillRect l="-14899" r="-14899"/>
              </a:stretch>
            </a:blipFill>
          </p:spPr>
        </p:sp>
      </p:grpSp>
      <p:sp>
        <p:nvSpPr>
          <p:cNvPr id="11" name="TextBox 11"/>
          <p:cNvSpPr txBox="1"/>
          <p:nvPr/>
        </p:nvSpPr>
        <p:spPr>
          <a:xfrm>
            <a:off x="3203221" y="906128"/>
            <a:ext cx="12314746" cy="1381125"/>
          </a:xfrm>
          <a:prstGeom prst="rect">
            <a:avLst/>
          </a:prstGeom>
        </p:spPr>
        <p:txBody>
          <a:bodyPr lIns="0" tIns="0" rIns="0" bIns="0" rtlCol="0" anchor="t">
            <a:spAutoFit/>
          </a:bodyPr>
          <a:lstStyle/>
          <a:p>
            <a:pPr marL="0" lvl="0" indent="0" algn="r">
              <a:lnSpc>
                <a:spcPts val="10800"/>
              </a:lnSpc>
            </a:pPr>
            <a:r>
              <a:rPr lang="en-US" sz="9000" b="1">
                <a:solidFill>
                  <a:srgbClr val="B25D54"/>
                </a:solidFill>
                <a:latin typeface="HK Grotesk Bold"/>
                <a:ea typeface="HK Grotesk Bold"/>
                <a:cs typeface="HK Grotesk Bold"/>
                <a:sym typeface="HK Grotesk Bold"/>
              </a:rPr>
              <a:t>BUSINESS PROBLEM</a:t>
            </a:r>
          </a:p>
        </p:txBody>
      </p:sp>
      <p:sp>
        <p:nvSpPr>
          <p:cNvPr id="12" name="TextBox 12"/>
          <p:cNvSpPr txBox="1"/>
          <p:nvPr/>
        </p:nvSpPr>
        <p:spPr>
          <a:xfrm>
            <a:off x="12237134" y="7456133"/>
            <a:ext cx="5463400" cy="535307"/>
          </a:xfrm>
          <a:prstGeom prst="rect">
            <a:avLst/>
          </a:prstGeom>
        </p:spPr>
        <p:txBody>
          <a:bodyPr lIns="0" tIns="0" rIns="0" bIns="0" rtlCol="0" anchor="t">
            <a:spAutoFit/>
          </a:bodyPr>
          <a:lstStyle/>
          <a:p>
            <a:pPr marL="0" lvl="0" indent="0" algn="r">
              <a:lnSpc>
                <a:spcPts val="4200"/>
              </a:lnSpc>
              <a:spcBef>
                <a:spcPct val="0"/>
              </a:spcBef>
            </a:pPr>
            <a:r>
              <a:rPr lang="en-US" sz="3500" b="1" u="none" strike="noStrike">
                <a:solidFill>
                  <a:srgbClr val="FAFAF9"/>
                </a:solidFill>
                <a:latin typeface="HK Grotesk Bold"/>
                <a:ea typeface="HK Grotesk Bold"/>
                <a:cs typeface="HK Grotesk Bold"/>
                <a:sym typeface="HK Grotesk Bold"/>
              </a:rPr>
              <a:t>Engagement Initiatives</a:t>
            </a:r>
          </a:p>
        </p:txBody>
      </p:sp>
      <p:sp>
        <p:nvSpPr>
          <p:cNvPr id="13" name="TextBox 13"/>
          <p:cNvSpPr txBox="1"/>
          <p:nvPr/>
        </p:nvSpPr>
        <p:spPr>
          <a:xfrm>
            <a:off x="13456371" y="8374659"/>
            <a:ext cx="4123193" cy="915211"/>
          </a:xfrm>
          <a:prstGeom prst="rect">
            <a:avLst/>
          </a:prstGeom>
        </p:spPr>
        <p:txBody>
          <a:bodyPr lIns="0" tIns="0" rIns="0" bIns="0" rtlCol="0" anchor="t">
            <a:spAutoFit/>
          </a:bodyPr>
          <a:lstStyle/>
          <a:p>
            <a:pPr marL="0" lvl="0" indent="0" algn="r">
              <a:lnSpc>
                <a:spcPts val="3640"/>
              </a:lnSpc>
            </a:pPr>
            <a:r>
              <a:rPr lang="en-US" sz="2600">
                <a:solidFill>
                  <a:srgbClr val="C6BEB2"/>
                </a:solidFill>
                <a:latin typeface="HK Grotesk Medium"/>
                <a:ea typeface="HK Grotesk Medium"/>
                <a:cs typeface="HK Grotesk Medium"/>
                <a:sym typeface="HK Grotesk Medium"/>
              </a:rPr>
              <a:t>How does work life balance affect employee retention?</a:t>
            </a:r>
          </a:p>
        </p:txBody>
      </p:sp>
      <p:sp>
        <p:nvSpPr>
          <p:cNvPr id="14" name="TextBox 14"/>
          <p:cNvSpPr txBox="1"/>
          <p:nvPr/>
        </p:nvSpPr>
        <p:spPr>
          <a:xfrm>
            <a:off x="5179482" y="7448515"/>
            <a:ext cx="5015021" cy="542925"/>
          </a:xfrm>
          <a:prstGeom prst="rect">
            <a:avLst/>
          </a:prstGeom>
        </p:spPr>
        <p:txBody>
          <a:bodyPr lIns="0" tIns="0" rIns="0" bIns="0" rtlCol="0" anchor="t">
            <a:spAutoFit/>
          </a:bodyPr>
          <a:lstStyle/>
          <a:p>
            <a:pPr marL="0" lvl="0" indent="0" algn="r">
              <a:lnSpc>
                <a:spcPts val="4200"/>
              </a:lnSpc>
              <a:spcBef>
                <a:spcPct val="0"/>
              </a:spcBef>
            </a:pPr>
            <a:r>
              <a:rPr lang="en-US" sz="3500" b="1" u="none" strike="noStrike">
                <a:solidFill>
                  <a:srgbClr val="FAFAF9"/>
                </a:solidFill>
                <a:latin typeface="HK Grotesk Bold"/>
                <a:ea typeface="HK Grotesk Bold"/>
                <a:cs typeface="HK Grotesk Bold"/>
                <a:sym typeface="HK Grotesk Bold"/>
              </a:rPr>
              <a:t>Data Analysis</a:t>
            </a:r>
          </a:p>
        </p:txBody>
      </p:sp>
      <p:sp>
        <p:nvSpPr>
          <p:cNvPr id="15" name="TextBox 15"/>
          <p:cNvSpPr txBox="1"/>
          <p:nvPr/>
        </p:nvSpPr>
        <p:spPr>
          <a:xfrm>
            <a:off x="6853083" y="8374659"/>
            <a:ext cx="5015021" cy="905510"/>
          </a:xfrm>
          <a:prstGeom prst="rect">
            <a:avLst/>
          </a:prstGeom>
        </p:spPr>
        <p:txBody>
          <a:bodyPr lIns="0" tIns="0" rIns="0" bIns="0" rtlCol="0" anchor="t">
            <a:spAutoFit/>
          </a:bodyPr>
          <a:lstStyle/>
          <a:p>
            <a:pPr marL="0" lvl="0" indent="0" algn="r">
              <a:lnSpc>
                <a:spcPts val="3640"/>
              </a:lnSpc>
            </a:pPr>
            <a:r>
              <a:rPr lang="en-US" sz="2600">
                <a:solidFill>
                  <a:srgbClr val="C6BEB2"/>
                </a:solidFill>
                <a:latin typeface="HK Grotesk Medium"/>
                <a:ea typeface="HK Grotesk Medium"/>
                <a:cs typeface="HK Grotesk Medium"/>
                <a:sym typeface="HK Grotesk Medium"/>
              </a:rPr>
              <a:t>Can we predict which employees will leave in the next 6 months? </a:t>
            </a:r>
          </a:p>
        </p:txBody>
      </p:sp>
      <p:sp>
        <p:nvSpPr>
          <p:cNvPr id="16" name="TextBox 16"/>
          <p:cNvSpPr txBox="1"/>
          <p:nvPr/>
        </p:nvSpPr>
        <p:spPr>
          <a:xfrm>
            <a:off x="-285542" y="7262906"/>
            <a:ext cx="5465023" cy="514350"/>
          </a:xfrm>
          <a:prstGeom prst="rect">
            <a:avLst/>
          </a:prstGeom>
        </p:spPr>
        <p:txBody>
          <a:bodyPr lIns="0" tIns="0" rIns="0" bIns="0" rtlCol="0" anchor="t">
            <a:spAutoFit/>
          </a:bodyPr>
          <a:lstStyle/>
          <a:p>
            <a:pPr marL="0" lvl="0" indent="0" algn="r">
              <a:lnSpc>
                <a:spcPts val="4072"/>
              </a:lnSpc>
            </a:pPr>
            <a:r>
              <a:rPr lang="en-US" sz="3393" b="1">
                <a:solidFill>
                  <a:srgbClr val="FAFAF9"/>
                </a:solidFill>
                <a:latin typeface="HK Grotesk Bold"/>
                <a:ea typeface="HK Grotesk Bold"/>
                <a:cs typeface="HK Grotesk Bold"/>
                <a:sym typeface="HK Grotesk Bold"/>
              </a:rPr>
              <a:t>Retention Strategies</a:t>
            </a:r>
          </a:p>
        </p:txBody>
      </p:sp>
      <p:sp>
        <p:nvSpPr>
          <p:cNvPr id="17" name="TextBox 17"/>
          <p:cNvSpPr txBox="1"/>
          <p:nvPr/>
        </p:nvSpPr>
        <p:spPr>
          <a:xfrm>
            <a:off x="222123" y="8307728"/>
            <a:ext cx="5168539" cy="972440"/>
          </a:xfrm>
          <a:prstGeom prst="rect">
            <a:avLst/>
          </a:prstGeom>
        </p:spPr>
        <p:txBody>
          <a:bodyPr lIns="0" tIns="0" rIns="0" bIns="0" rtlCol="0" anchor="t">
            <a:spAutoFit/>
          </a:bodyPr>
          <a:lstStyle/>
          <a:p>
            <a:pPr marL="0" lvl="0" indent="0" algn="r">
              <a:lnSpc>
                <a:spcPts val="3927"/>
              </a:lnSpc>
            </a:pPr>
            <a:r>
              <a:rPr lang="en-US" sz="2805">
                <a:solidFill>
                  <a:srgbClr val="C6BEB2"/>
                </a:solidFill>
                <a:latin typeface="HK Grotesk Medium"/>
                <a:ea typeface="HK Grotesk Medium"/>
                <a:cs typeface="HK Grotesk Medium"/>
                <a:sym typeface="HK Grotesk Medium"/>
              </a:rPr>
              <a:t>What are the key factors influencing employee attrition?</a:t>
            </a:r>
          </a:p>
        </p:txBody>
      </p:sp>
      <p:sp>
        <p:nvSpPr>
          <p:cNvPr id="18" name="TextBox 18"/>
          <p:cNvSpPr txBox="1"/>
          <p:nvPr/>
        </p:nvSpPr>
        <p:spPr>
          <a:xfrm>
            <a:off x="3203221" y="2631000"/>
            <a:ext cx="13816681" cy="1037671"/>
          </a:xfrm>
          <a:prstGeom prst="rect">
            <a:avLst/>
          </a:prstGeom>
        </p:spPr>
        <p:txBody>
          <a:bodyPr lIns="0" tIns="0" rIns="0" bIns="0" rtlCol="0" anchor="t">
            <a:spAutoFit/>
          </a:bodyPr>
          <a:lstStyle/>
          <a:p>
            <a:pPr algn="ctr">
              <a:lnSpc>
                <a:spcPts val="4085"/>
              </a:lnSpc>
              <a:spcBef>
                <a:spcPct val="0"/>
              </a:spcBef>
            </a:pPr>
            <a:r>
              <a:rPr lang="en-US" sz="3404" b="1" dirty="0">
                <a:solidFill>
                  <a:srgbClr val="D9B09C"/>
                </a:solidFill>
                <a:latin typeface="HK Grotesk Bold"/>
                <a:ea typeface="HK Grotesk Bold"/>
                <a:cs typeface="HK Grotesk Bold"/>
                <a:sym typeface="HK Grotesk Bold"/>
              </a:rPr>
              <a:t>Predicting Employee Attrition to Enhance Retention Strategies and Improve Organizational Performance</a:t>
            </a:r>
          </a:p>
        </p:txBody>
      </p:sp>
      <p:pic>
        <p:nvPicPr>
          <p:cNvPr id="19" name="Audio 18">
            <a:hlinkClick r:id="" action="ppaction://media"/>
            <a:extLst>
              <a:ext uri="{FF2B5EF4-FFF2-40B4-BE49-F238E27FC236}">
                <a16:creationId xmlns:a16="http://schemas.microsoft.com/office/drawing/2014/main" id="{5CE9ED92-E559-517F-9C03-E0B16465CD9F}"/>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279"/>
    </mc:Choice>
    <mc:Fallback>
      <p:transition spd="slow" advTm="68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2222"/>
        </a:solidFill>
        <a:effectLst/>
      </p:bgPr>
    </p:bg>
    <p:spTree>
      <p:nvGrpSpPr>
        <p:cNvPr id="1" name=""/>
        <p:cNvGrpSpPr/>
        <p:nvPr/>
      </p:nvGrpSpPr>
      <p:grpSpPr>
        <a:xfrm>
          <a:off x="0" y="0"/>
          <a:ext cx="0" cy="0"/>
          <a:chOff x="0" y="0"/>
          <a:chExt cx="0" cy="0"/>
        </a:xfrm>
      </p:grpSpPr>
      <p:sp>
        <p:nvSpPr>
          <p:cNvPr id="2" name="Freeform 2"/>
          <p:cNvSpPr/>
          <p:nvPr/>
        </p:nvSpPr>
        <p:spPr>
          <a:xfrm>
            <a:off x="10713850" y="1301619"/>
            <a:ext cx="7219507" cy="7219507"/>
          </a:xfrm>
          <a:custGeom>
            <a:avLst/>
            <a:gdLst/>
            <a:ahLst/>
            <a:cxnLst/>
            <a:rect l="l" t="t" r="r" b="b"/>
            <a:pathLst>
              <a:path w="7219507" h="7219507">
                <a:moveTo>
                  <a:pt x="0" y="0"/>
                </a:moveTo>
                <a:lnTo>
                  <a:pt x="7219507" y="0"/>
                </a:lnTo>
                <a:lnTo>
                  <a:pt x="7219507" y="7219507"/>
                </a:lnTo>
                <a:lnTo>
                  <a:pt x="0" y="7219507"/>
                </a:lnTo>
                <a:lnTo>
                  <a:pt x="0" y="0"/>
                </a:lnTo>
                <a:close/>
              </a:path>
            </a:pathLst>
          </a:custGeom>
          <a:blipFill>
            <a:blip r:embed="rId4"/>
            <a:stretch>
              <a:fillRect/>
            </a:stretch>
          </a:blipFill>
        </p:spPr>
      </p:sp>
      <p:sp>
        <p:nvSpPr>
          <p:cNvPr id="3" name="Freeform 3"/>
          <p:cNvSpPr/>
          <p:nvPr/>
        </p:nvSpPr>
        <p:spPr>
          <a:xfrm>
            <a:off x="-438872" y="-401477"/>
            <a:ext cx="1869667" cy="1703096"/>
          </a:xfrm>
          <a:custGeom>
            <a:avLst/>
            <a:gdLst/>
            <a:ahLst/>
            <a:cxnLst/>
            <a:rect l="l" t="t" r="r" b="b"/>
            <a:pathLst>
              <a:path w="1869667" h="1703096">
                <a:moveTo>
                  <a:pt x="0" y="0"/>
                </a:moveTo>
                <a:lnTo>
                  <a:pt x="1869667" y="0"/>
                </a:lnTo>
                <a:lnTo>
                  <a:pt x="1869667" y="1703096"/>
                </a:lnTo>
                <a:lnTo>
                  <a:pt x="0" y="1703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6524676">
            <a:off x="7317338" y="27964"/>
            <a:ext cx="1869667" cy="1703096"/>
          </a:xfrm>
          <a:custGeom>
            <a:avLst/>
            <a:gdLst/>
            <a:ahLst/>
            <a:cxnLst/>
            <a:rect l="l" t="t" r="r" b="b"/>
            <a:pathLst>
              <a:path w="1869667" h="1703096">
                <a:moveTo>
                  <a:pt x="0" y="0"/>
                </a:moveTo>
                <a:lnTo>
                  <a:pt x="1869666" y="0"/>
                </a:lnTo>
                <a:lnTo>
                  <a:pt x="1869666" y="1703096"/>
                </a:lnTo>
                <a:lnTo>
                  <a:pt x="0" y="1703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808729" y="774737"/>
            <a:ext cx="7023061" cy="2906553"/>
          </a:xfrm>
          <a:prstGeom prst="rect">
            <a:avLst/>
          </a:prstGeom>
        </p:spPr>
        <p:txBody>
          <a:bodyPr lIns="0" tIns="0" rIns="0" bIns="0" rtlCol="0" anchor="t">
            <a:spAutoFit/>
          </a:bodyPr>
          <a:lstStyle/>
          <a:p>
            <a:pPr algn="ctr">
              <a:lnSpc>
                <a:spcPts val="7796"/>
              </a:lnSpc>
            </a:pPr>
            <a:r>
              <a:rPr lang="en-US" sz="5568" b="1">
                <a:solidFill>
                  <a:srgbClr val="B25D54"/>
                </a:solidFill>
                <a:latin typeface="Canva Sans Bold"/>
                <a:ea typeface="Canva Sans Bold"/>
                <a:cs typeface="Canva Sans Bold"/>
                <a:sym typeface="Canva Sans Bold"/>
              </a:rPr>
              <a:t>THE IMPORTANCE OF DATA ANALYSIS FOR HR ATTRITION</a:t>
            </a:r>
          </a:p>
        </p:txBody>
      </p:sp>
      <p:sp>
        <p:nvSpPr>
          <p:cNvPr id="6" name="Freeform 6"/>
          <p:cNvSpPr/>
          <p:nvPr/>
        </p:nvSpPr>
        <p:spPr>
          <a:xfrm rot="-5691355">
            <a:off x="-446079" y="3454312"/>
            <a:ext cx="1869667" cy="1703096"/>
          </a:xfrm>
          <a:custGeom>
            <a:avLst/>
            <a:gdLst/>
            <a:ahLst/>
            <a:cxnLst/>
            <a:rect l="l" t="t" r="r" b="b"/>
            <a:pathLst>
              <a:path w="1869667" h="1703096">
                <a:moveTo>
                  <a:pt x="0" y="0"/>
                </a:moveTo>
                <a:lnTo>
                  <a:pt x="1869666" y="0"/>
                </a:lnTo>
                <a:lnTo>
                  <a:pt x="1869666" y="1703096"/>
                </a:lnTo>
                <a:lnTo>
                  <a:pt x="0" y="1703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10103129">
            <a:off x="7122036" y="3269633"/>
            <a:ext cx="1869667" cy="1703096"/>
          </a:xfrm>
          <a:custGeom>
            <a:avLst/>
            <a:gdLst/>
            <a:ahLst/>
            <a:cxnLst/>
            <a:rect l="l" t="t" r="r" b="b"/>
            <a:pathLst>
              <a:path w="1869667" h="1703096">
                <a:moveTo>
                  <a:pt x="0" y="0"/>
                </a:moveTo>
                <a:lnTo>
                  <a:pt x="1869667" y="0"/>
                </a:lnTo>
                <a:lnTo>
                  <a:pt x="1869667" y="1703097"/>
                </a:lnTo>
                <a:lnTo>
                  <a:pt x="0" y="17030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488754" y="5579814"/>
            <a:ext cx="9615505" cy="3931456"/>
          </a:xfrm>
          <a:prstGeom prst="rect">
            <a:avLst/>
          </a:prstGeom>
        </p:spPr>
        <p:txBody>
          <a:bodyPr lIns="0" tIns="0" rIns="0" bIns="0" rtlCol="0" anchor="t">
            <a:spAutoFit/>
          </a:bodyPr>
          <a:lstStyle/>
          <a:p>
            <a:pPr algn="ctr">
              <a:lnSpc>
                <a:spcPts val="3863"/>
              </a:lnSpc>
              <a:spcBef>
                <a:spcPct val="0"/>
              </a:spcBef>
            </a:pPr>
            <a:r>
              <a:rPr lang="en-US" sz="3219" b="1">
                <a:solidFill>
                  <a:srgbClr val="C6BEB2"/>
                </a:solidFill>
                <a:latin typeface="HK Grotesk Bold"/>
                <a:ea typeface="HK Grotesk Bold"/>
                <a:cs typeface="HK Grotesk Bold"/>
                <a:sym typeface="HK Grotesk Bold"/>
              </a:rPr>
              <a:t>Data analysis is essential for addressing HR attrition. It helps organizations understand the underlying causes of turnover, make informed decisions about retention strategies, and ultimately create a more engaged, satisfied, and loyal workforce. By leveraging data, companies can reduce attrition rates, improve employee satisfaction, and ensure long-term organizational success.</a:t>
            </a:r>
          </a:p>
        </p:txBody>
      </p:sp>
      <p:pic>
        <p:nvPicPr>
          <p:cNvPr id="9" name="Audio 8">
            <a:hlinkClick r:id="" action="ppaction://media"/>
            <a:extLst>
              <a:ext uri="{FF2B5EF4-FFF2-40B4-BE49-F238E27FC236}">
                <a16:creationId xmlns:a16="http://schemas.microsoft.com/office/drawing/2014/main" id="{7A5F5E60-B4EB-8D8E-586A-6CEFD5A44FB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481"/>
    </mc:Choice>
    <mc:Fallback>
      <p:transition spd="slow" advTm="26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2222"/>
        </a:solidFill>
        <a:effectLst/>
      </p:bgPr>
    </p:bg>
    <p:spTree>
      <p:nvGrpSpPr>
        <p:cNvPr id="1" name=""/>
        <p:cNvGrpSpPr/>
        <p:nvPr/>
      </p:nvGrpSpPr>
      <p:grpSpPr>
        <a:xfrm>
          <a:off x="0" y="0"/>
          <a:ext cx="0" cy="0"/>
          <a:chOff x="0" y="0"/>
          <a:chExt cx="0" cy="0"/>
        </a:xfrm>
      </p:grpSpPr>
      <p:sp>
        <p:nvSpPr>
          <p:cNvPr id="2" name="Freeform 2"/>
          <p:cNvSpPr/>
          <p:nvPr/>
        </p:nvSpPr>
        <p:spPr>
          <a:xfrm rot="-5400000">
            <a:off x="1806259" y="185401"/>
            <a:ext cx="987759" cy="987759"/>
          </a:xfrm>
          <a:custGeom>
            <a:avLst/>
            <a:gdLst/>
            <a:ahLst/>
            <a:cxnLst/>
            <a:rect l="l" t="t" r="r" b="b"/>
            <a:pathLst>
              <a:path w="987759" h="987759">
                <a:moveTo>
                  <a:pt x="0" y="0"/>
                </a:moveTo>
                <a:lnTo>
                  <a:pt x="987759" y="0"/>
                </a:lnTo>
                <a:lnTo>
                  <a:pt x="987759"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 name="Group 3"/>
          <p:cNvGrpSpPr/>
          <p:nvPr/>
        </p:nvGrpSpPr>
        <p:grpSpPr>
          <a:xfrm>
            <a:off x="2438021" y="2037481"/>
            <a:ext cx="15737389" cy="8064118"/>
            <a:chOff x="0" y="0"/>
            <a:chExt cx="802869" cy="812800"/>
          </a:xfrm>
        </p:grpSpPr>
        <p:sp>
          <p:nvSpPr>
            <p:cNvPr id="4" name="Freeform 4"/>
            <p:cNvSpPr/>
            <p:nvPr/>
          </p:nvSpPr>
          <p:spPr>
            <a:xfrm>
              <a:off x="0" y="0"/>
              <a:ext cx="802869" cy="812800"/>
            </a:xfrm>
            <a:custGeom>
              <a:avLst/>
              <a:gdLst/>
              <a:ahLst/>
              <a:cxnLst/>
              <a:rect l="l" t="t" r="r" b="b"/>
              <a:pathLst>
                <a:path w="802869" h="812800">
                  <a:moveTo>
                    <a:pt x="0" y="0"/>
                  </a:moveTo>
                  <a:lnTo>
                    <a:pt x="802869" y="0"/>
                  </a:lnTo>
                  <a:lnTo>
                    <a:pt x="802869" y="812800"/>
                  </a:lnTo>
                  <a:lnTo>
                    <a:pt x="0" y="812800"/>
                  </a:lnTo>
                  <a:close/>
                </a:path>
              </a:pathLst>
            </a:custGeom>
            <a:solidFill>
              <a:srgbClr val="140C0C"/>
            </a:solidFill>
          </p:spPr>
        </p:sp>
        <p:sp>
          <p:nvSpPr>
            <p:cNvPr id="5" name="TextBox 5"/>
            <p:cNvSpPr txBox="1"/>
            <p:nvPr/>
          </p:nvSpPr>
          <p:spPr>
            <a:xfrm>
              <a:off x="0" y="-57150"/>
              <a:ext cx="802869" cy="869950"/>
            </a:xfrm>
            <a:prstGeom prst="rect">
              <a:avLst/>
            </a:prstGeom>
          </p:spPr>
          <p:txBody>
            <a:bodyPr lIns="50800" tIns="50800" rIns="50800" bIns="50800" rtlCol="0" anchor="ctr"/>
            <a:lstStyle/>
            <a:p>
              <a:pPr algn="ctr">
                <a:lnSpc>
                  <a:spcPts val="3640"/>
                </a:lnSpc>
              </a:pPr>
              <a:endParaRPr/>
            </a:p>
          </p:txBody>
        </p:sp>
      </p:grpSp>
      <p:grpSp>
        <p:nvGrpSpPr>
          <p:cNvPr id="6" name="Group 6"/>
          <p:cNvGrpSpPr/>
          <p:nvPr/>
        </p:nvGrpSpPr>
        <p:grpSpPr>
          <a:xfrm>
            <a:off x="112589" y="2162560"/>
            <a:ext cx="4375101" cy="6077818"/>
            <a:chOff x="0" y="0"/>
            <a:chExt cx="1730325" cy="1324735"/>
          </a:xfrm>
        </p:grpSpPr>
        <p:sp>
          <p:nvSpPr>
            <p:cNvPr id="7" name="Freeform 7"/>
            <p:cNvSpPr/>
            <p:nvPr/>
          </p:nvSpPr>
          <p:spPr>
            <a:xfrm>
              <a:off x="0" y="0"/>
              <a:ext cx="1730325" cy="1324735"/>
            </a:xfrm>
            <a:custGeom>
              <a:avLst/>
              <a:gdLst/>
              <a:ahLst/>
              <a:cxnLst/>
              <a:rect l="l" t="t" r="r" b="b"/>
              <a:pathLst>
                <a:path w="1730325" h="1324735">
                  <a:moveTo>
                    <a:pt x="47888" y="0"/>
                  </a:moveTo>
                  <a:lnTo>
                    <a:pt x="1682437" y="0"/>
                  </a:lnTo>
                  <a:cubicBezTo>
                    <a:pt x="1695138" y="0"/>
                    <a:pt x="1707318" y="5045"/>
                    <a:pt x="1716299" y="14026"/>
                  </a:cubicBezTo>
                  <a:cubicBezTo>
                    <a:pt x="1725280" y="23007"/>
                    <a:pt x="1730325" y="35188"/>
                    <a:pt x="1730325" y="47888"/>
                  </a:cubicBezTo>
                  <a:lnTo>
                    <a:pt x="1730325" y="1276846"/>
                  </a:lnTo>
                  <a:cubicBezTo>
                    <a:pt x="1730325" y="1289547"/>
                    <a:pt x="1725280" y="1301728"/>
                    <a:pt x="1716299" y="1310709"/>
                  </a:cubicBezTo>
                  <a:cubicBezTo>
                    <a:pt x="1707318" y="1319690"/>
                    <a:pt x="1695138" y="1324735"/>
                    <a:pt x="1682437" y="1324735"/>
                  </a:cubicBezTo>
                  <a:lnTo>
                    <a:pt x="47888" y="1324735"/>
                  </a:lnTo>
                  <a:cubicBezTo>
                    <a:pt x="35188" y="1324735"/>
                    <a:pt x="23007" y="1319690"/>
                    <a:pt x="14026" y="1310709"/>
                  </a:cubicBezTo>
                  <a:cubicBezTo>
                    <a:pt x="5045" y="1301728"/>
                    <a:pt x="0" y="1289547"/>
                    <a:pt x="0" y="1276846"/>
                  </a:cubicBezTo>
                  <a:lnTo>
                    <a:pt x="0" y="47888"/>
                  </a:lnTo>
                  <a:cubicBezTo>
                    <a:pt x="0" y="35188"/>
                    <a:pt x="5045" y="23007"/>
                    <a:pt x="14026" y="14026"/>
                  </a:cubicBezTo>
                  <a:cubicBezTo>
                    <a:pt x="23007" y="5045"/>
                    <a:pt x="35188" y="0"/>
                    <a:pt x="47888" y="0"/>
                  </a:cubicBezTo>
                  <a:close/>
                </a:path>
              </a:pathLst>
            </a:custGeom>
            <a:blipFill>
              <a:blip r:embed="rId6"/>
              <a:stretch>
                <a:fillRect l="-3166" r="-3166"/>
              </a:stretch>
            </a:blipFill>
            <a:ln w="285750" cap="rnd">
              <a:solidFill>
                <a:srgbClr val="6D6760"/>
              </a:solidFill>
              <a:prstDash val="solid"/>
              <a:round/>
            </a:ln>
          </p:spPr>
        </p:sp>
      </p:grpSp>
      <p:sp>
        <p:nvSpPr>
          <p:cNvPr id="8" name="Freeform 8"/>
          <p:cNvSpPr/>
          <p:nvPr/>
        </p:nvSpPr>
        <p:spPr>
          <a:xfrm rot="-5400000">
            <a:off x="14095562" y="-456152"/>
            <a:ext cx="4270075" cy="4114800"/>
          </a:xfrm>
          <a:custGeom>
            <a:avLst/>
            <a:gdLst/>
            <a:ahLst/>
            <a:cxnLst/>
            <a:rect l="l" t="t" r="r" b="b"/>
            <a:pathLst>
              <a:path w="4270075" h="4114800">
                <a:moveTo>
                  <a:pt x="0" y="0"/>
                </a:moveTo>
                <a:lnTo>
                  <a:pt x="4270076" y="0"/>
                </a:lnTo>
                <a:lnTo>
                  <a:pt x="427007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9" name="AutoShape 9"/>
          <p:cNvSpPr/>
          <p:nvPr/>
        </p:nvSpPr>
        <p:spPr>
          <a:xfrm>
            <a:off x="208299" y="-1"/>
            <a:ext cx="836358" cy="2030977"/>
          </a:xfrm>
          <a:prstGeom prst="line">
            <a:avLst/>
          </a:prstGeom>
          <a:ln w="38100" cap="flat">
            <a:solidFill>
              <a:srgbClr val="FFFFFF"/>
            </a:solidFill>
            <a:prstDash val="sysDot"/>
            <a:headEnd type="none" w="sm" len="sm"/>
            <a:tailEnd type="none" w="sm" len="sm"/>
          </a:ln>
        </p:spPr>
      </p:sp>
      <p:sp>
        <p:nvSpPr>
          <p:cNvPr id="10" name="AutoShape 10"/>
          <p:cNvSpPr/>
          <p:nvPr/>
        </p:nvSpPr>
        <p:spPr>
          <a:xfrm flipV="1">
            <a:off x="0" y="8371961"/>
            <a:ext cx="1044657" cy="1915039"/>
          </a:xfrm>
          <a:prstGeom prst="line">
            <a:avLst/>
          </a:prstGeom>
          <a:ln w="38100" cap="flat">
            <a:solidFill>
              <a:srgbClr val="FFFFFF"/>
            </a:solidFill>
            <a:prstDash val="sysDot"/>
            <a:headEnd type="none" w="sm" len="sm"/>
            <a:tailEnd type="none" w="sm" len="sm"/>
          </a:ln>
        </p:spPr>
      </p:sp>
      <p:sp>
        <p:nvSpPr>
          <p:cNvPr id="11" name="Freeform 11"/>
          <p:cNvSpPr/>
          <p:nvPr/>
        </p:nvSpPr>
        <p:spPr>
          <a:xfrm>
            <a:off x="4923258" y="2037481"/>
            <a:ext cx="7105714" cy="3499564"/>
          </a:xfrm>
          <a:custGeom>
            <a:avLst/>
            <a:gdLst/>
            <a:ahLst/>
            <a:cxnLst/>
            <a:rect l="l" t="t" r="r" b="b"/>
            <a:pathLst>
              <a:path w="7105714" h="3499564">
                <a:moveTo>
                  <a:pt x="0" y="0"/>
                </a:moveTo>
                <a:lnTo>
                  <a:pt x="7105715" y="0"/>
                </a:lnTo>
                <a:lnTo>
                  <a:pt x="7105715" y="3499564"/>
                </a:lnTo>
                <a:lnTo>
                  <a:pt x="0" y="3499564"/>
                </a:lnTo>
                <a:lnTo>
                  <a:pt x="0" y="0"/>
                </a:lnTo>
                <a:close/>
              </a:path>
            </a:pathLst>
          </a:custGeom>
          <a:blipFill>
            <a:blip r:embed="rId9"/>
            <a:stretch>
              <a:fillRect/>
            </a:stretch>
          </a:blipFill>
        </p:spPr>
      </p:sp>
      <p:sp>
        <p:nvSpPr>
          <p:cNvPr id="12" name="Freeform 12"/>
          <p:cNvSpPr/>
          <p:nvPr/>
        </p:nvSpPr>
        <p:spPr>
          <a:xfrm>
            <a:off x="13545741" y="2037481"/>
            <a:ext cx="4402401" cy="3542252"/>
          </a:xfrm>
          <a:custGeom>
            <a:avLst/>
            <a:gdLst/>
            <a:ahLst/>
            <a:cxnLst/>
            <a:rect l="l" t="t" r="r" b="b"/>
            <a:pathLst>
              <a:path w="4402401" h="3542252">
                <a:moveTo>
                  <a:pt x="0" y="0"/>
                </a:moveTo>
                <a:lnTo>
                  <a:pt x="4402401" y="0"/>
                </a:lnTo>
                <a:lnTo>
                  <a:pt x="4402401" y="3542251"/>
                </a:lnTo>
                <a:lnTo>
                  <a:pt x="0" y="3542251"/>
                </a:lnTo>
                <a:lnTo>
                  <a:pt x="0" y="0"/>
                </a:lnTo>
                <a:close/>
              </a:path>
            </a:pathLst>
          </a:custGeom>
          <a:blipFill>
            <a:blip r:embed="rId10"/>
            <a:stretch>
              <a:fillRect/>
            </a:stretch>
          </a:blipFill>
        </p:spPr>
      </p:sp>
      <p:sp>
        <p:nvSpPr>
          <p:cNvPr id="13" name="TextBox 13"/>
          <p:cNvSpPr txBox="1"/>
          <p:nvPr/>
        </p:nvSpPr>
        <p:spPr>
          <a:xfrm>
            <a:off x="1993740" y="279898"/>
            <a:ext cx="8228259" cy="1321350"/>
          </a:xfrm>
          <a:prstGeom prst="rect">
            <a:avLst/>
          </a:prstGeom>
        </p:spPr>
        <p:txBody>
          <a:bodyPr lIns="0" tIns="0" rIns="0" bIns="0" rtlCol="0" anchor="t">
            <a:spAutoFit/>
          </a:bodyPr>
          <a:lstStyle/>
          <a:p>
            <a:pPr algn="ctr">
              <a:lnSpc>
                <a:spcPts val="5394"/>
              </a:lnSpc>
            </a:pPr>
            <a:r>
              <a:rPr lang="en-US" sz="3853" b="1">
                <a:solidFill>
                  <a:srgbClr val="D9B09C"/>
                </a:solidFill>
                <a:latin typeface="Canva Sans Bold"/>
                <a:ea typeface="Canva Sans Bold"/>
                <a:cs typeface="Canva Sans Bold"/>
                <a:sym typeface="Canva Sans Bold"/>
              </a:rPr>
              <a:t>Attrition based on Years at Company</a:t>
            </a:r>
          </a:p>
        </p:txBody>
      </p:sp>
      <p:sp>
        <p:nvSpPr>
          <p:cNvPr id="14" name="TextBox 14"/>
          <p:cNvSpPr txBox="1"/>
          <p:nvPr/>
        </p:nvSpPr>
        <p:spPr>
          <a:xfrm>
            <a:off x="5830151" y="6592295"/>
            <a:ext cx="12117991" cy="3296167"/>
          </a:xfrm>
          <a:prstGeom prst="rect">
            <a:avLst/>
          </a:prstGeom>
        </p:spPr>
        <p:txBody>
          <a:bodyPr lIns="0" tIns="0" rIns="0" bIns="0" rtlCol="0" anchor="t">
            <a:spAutoFit/>
          </a:bodyPr>
          <a:lstStyle/>
          <a:p>
            <a:pPr algn="ctr">
              <a:lnSpc>
                <a:spcPts val="4313"/>
              </a:lnSpc>
              <a:spcBef>
                <a:spcPct val="0"/>
              </a:spcBef>
            </a:pPr>
            <a:r>
              <a:rPr lang="en-US" sz="3594" b="1">
                <a:solidFill>
                  <a:srgbClr val="D9B09C"/>
                </a:solidFill>
                <a:latin typeface="HK Grotesk Bold"/>
                <a:ea typeface="HK Grotesk Bold"/>
                <a:cs typeface="HK Grotesk Bold"/>
                <a:sym typeface="HK Grotesk Bold"/>
              </a:rPr>
              <a:t>High attrition in the first few years may indicate challenges with retention strategies for new hires or the adjustment process.</a:t>
            </a:r>
          </a:p>
          <a:p>
            <a:pPr algn="ctr">
              <a:lnSpc>
                <a:spcPts val="4313"/>
              </a:lnSpc>
              <a:spcBef>
                <a:spcPct val="0"/>
              </a:spcBef>
            </a:pPr>
            <a:r>
              <a:rPr lang="en-US" sz="3594" b="1">
                <a:solidFill>
                  <a:srgbClr val="D9B09C"/>
                </a:solidFill>
                <a:latin typeface="HK Grotesk Bold"/>
                <a:ea typeface="HK Grotesk Bold"/>
                <a:cs typeface="HK Grotesk Bold"/>
                <a:sym typeface="HK Grotesk Bold"/>
              </a:rPr>
              <a:t>Stable or decreasing attrition in later years suggests that employees who stay longer are less likely to leave, likely due to job satisfaction, stability, or seniority.</a:t>
            </a:r>
          </a:p>
        </p:txBody>
      </p:sp>
      <p:pic>
        <p:nvPicPr>
          <p:cNvPr id="15" name="Audio 14">
            <a:hlinkClick r:id="" action="ppaction://media"/>
            <a:extLst>
              <a:ext uri="{FF2B5EF4-FFF2-40B4-BE49-F238E27FC236}">
                <a16:creationId xmlns:a16="http://schemas.microsoft.com/office/drawing/2014/main" id="{CB6321F1-B4BE-9EBF-401E-1B1DE61987BF}"/>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7249"/>
    </mc:Choice>
    <mc:Fallback>
      <p:transition spd="slow" advTm="57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2222"/>
        </a:solidFill>
        <a:effectLst/>
      </p:bgPr>
    </p:bg>
    <p:spTree>
      <p:nvGrpSpPr>
        <p:cNvPr id="1" name=""/>
        <p:cNvGrpSpPr/>
        <p:nvPr/>
      </p:nvGrpSpPr>
      <p:grpSpPr>
        <a:xfrm>
          <a:off x="0" y="0"/>
          <a:ext cx="0" cy="0"/>
          <a:chOff x="0" y="0"/>
          <a:chExt cx="0" cy="0"/>
        </a:xfrm>
      </p:grpSpPr>
      <p:sp>
        <p:nvSpPr>
          <p:cNvPr id="2" name="Freeform 2"/>
          <p:cNvSpPr/>
          <p:nvPr/>
        </p:nvSpPr>
        <p:spPr>
          <a:xfrm rot="-5400000">
            <a:off x="9224" y="-170533"/>
            <a:ext cx="987759" cy="987759"/>
          </a:xfrm>
          <a:custGeom>
            <a:avLst/>
            <a:gdLst/>
            <a:ahLst/>
            <a:cxnLst/>
            <a:rect l="l" t="t" r="r" b="b"/>
            <a:pathLst>
              <a:path w="987759" h="987759">
                <a:moveTo>
                  <a:pt x="0" y="0"/>
                </a:moveTo>
                <a:lnTo>
                  <a:pt x="987759" y="0"/>
                </a:lnTo>
                <a:lnTo>
                  <a:pt x="987759"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16077802" y="7813272"/>
            <a:ext cx="2237092" cy="2552699"/>
          </a:xfrm>
          <a:custGeom>
            <a:avLst/>
            <a:gdLst/>
            <a:ahLst/>
            <a:cxnLst/>
            <a:rect l="l" t="t" r="r" b="b"/>
            <a:pathLst>
              <a:path w="4270075" h="4114800">
                <a:moveTo>
                  <a:pt x="0" y="0"/>
                </a:moveTo>
                <a:lnTo>
                  <a:pt x="4270075" y="0"/>
                </a:lnTo>
                <a:lnTo>
                  <a:pt x="427007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4" name="Freeform 4"/>
          <p:cNvSpPr/>
          <p:nvPr/>
        </p:nvSpPr>
        <p:spPr>
          <a:xfrm>
            <a:off x="15441724" y="2341"/>
            <a:ext cx="2837053" cy="3191048"/>
          </a:xfrm>
          <a:custGeom>
            <a:avLst/>
            <a:gdLst/>
            <a:ahLst/>
            <a:cxnLst/>
            <a:rect l="l" t="t" r="r" b="b"/>
            <a:pathLst>
              <a:path w="4270075" h="4114800">
                <a:moveTo>
                  <a:pt x="0" y="0"/>
                </a:moveTo>
                <a:lnTo>
                  <a:pt x="4270076" y="0"/>
                </a:lnTo>
                <a:lnTo>
                  <a:pt x="427007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a:off x="9259760" y="580779"/>
            <a:ext cx="8288576" cy="6521770"/>
          </a:xfrm>
          <a:custGeom>
            <a:avLst/>
            <a:gdLst/>
            <a:ahLst/>
            <a:cxnLst/>
            <a:rect l="l" t="t" r="r" b="b"/>
            <a:pathLst>
              <a:path w="8288576" h="6521770">
                <a:moveTo>
                  <a:pt x="0" y="0"/>
                </a:moveTo>
                <a:lnTo>
                  <a:pt x="8288577" y="0"/>
                </a:lnTo>
                <a:lnTo>
                  <a:pt x="8288577" y="6521769"/>
                </a:lnTo>
                <a:lnTo>
                  <a:pt x="0" y="6521769"/>
                </a:lnTo>
                <a:lnTo>
                  <a:pt x="0" y="0"/>
                </a:lnTo>
                <a:close/>
              </a:path>
            </a:pathLst>
          </a:custGeom>
          <a:blipFill>
            <a:blip r:embed="rId8"/>
            <a:stretch>
              <a:fillRect/>
            </a:stretch>
          </a:blipFill>
        </p:spPr>
      </p:sp>
      <p:sp>
        <p:nvSpPr>
          <p:cNvPr id="6" name="Freeform 6"/>
          <p:cNvSpPr/>
          <p:nvPr/>
        </p:nvSpPr>
        <p:spPr>
          <a:xfrm>
            <a:off x="291012" y="1803618"/>
            <a:ext cx="8550099" cy="6679765"/>
          </a:xfrm>
          <a:custGeom>
            <a:avLst/>
            <a:gdLst/>
            <a:ahLst/>
            <a:cxnLst/>
            <a:rect l="l" t="t" r="r" b="b"/>
            <a:pathLst>
              <a:path w="8550099" h="6679765">
                <a:moveTo>
                  <a:pt x="0" y="0"/>
                </a:moveTo>
                <a:lnTo>
                  <a:pt x="8550099" y="0"/>
                </a:lnTo>
                <a:lnTo>
                  <a:pt x="8550099" y="6679764"/>
                </a:lnTo>
                <a:lnTo>
                  <a:pt x="0" y="6679764"/>
                </a:lnTo>
                <a:lnTo>
                  <a:pt x="0" y="0"/>
                </a:lnTo>
                <a:close/>
              </a:path>
            </a:pathLst>
          </a:custGeom>
          <a:blipFill>
            <a:blip r:embed="rId9"/>
            <a:stretch>
              <a:fillRect/>
            </a:stretch>
          </a:blipFill>
        </p:spPr>
      </p:sp>
      <p:sp>
        <p:nvSpPr>
          <p:cNvPr id="7" name="TextBox 7"/>
          <p:cNvSpPr txBox="1"/>
          <p:nvPr/>
        </p:nvSpPr>
        <p:spPr>
          <a:xfrm>
            <a:off x="1028700" y="710770"/>
            <a:ext cx="6720483" cy="887095"/>
          </a:xfrm>
          <a:prstGeom prst="rect">
            <a:avLst/>
          </a:prstGeom>
        </p:spPr>
        <p:txBody>
          <a:bodyPr lIns="0" tIns="0" rIns="0" bIns="0" rtlCol="0" anchor="t">
            <a:spAutoFit/>
          </a:bodyPr>
          <a:lstStyle/>
          <a:p>
            <a:pPr algn="ctr">
              <a:lnSpc>
                <a:spcPts val="7279"/>
              </a:lnSpc>
            </a:pPr>
            <a:r>
              <a:rPr lang="en-US" sz="5199" b="1">
                <a:solidFill>
                  <a:srgbClr val="73B7A2"/>
                </a:solidFill>
                <a:latin typeface="Canva Sans Bold"/>
                <a:ea typeface="Canva Sans Bold"/>
                <a:cs typeface="Canva Sans Bold"/>
                <a:sym typeface="Canva Sans Bold"/>
              </a:rPr>
              <a:t>Attrition by Job Role</a:t>
            </a:r>
          </a:p>
        </p:txBody>
      </p:sp>
      <p:sp>
        <p:nvSpPr>
          <p:cNvPr id="8" name="TextBox 8"/>
          <p:cNvSpPr txBox="1"/>
          <p:nvPr/>
        </p:nvSpPr>
        <p:spPr>
          <a:xfrm>
            <a:off x="9024462" y="7111940"/>
            <a:ext cx="8356646" cy="887095"/>
          </a:xfrm>
          <a:prstGeom prst="rect">
            <a:avLst/>
          </a:prstGeom>
        </p:spPr>
        <p:txBody>
          <a:bodyPr lIns="0" tIns="0" rIns="0" bIns="0" rtlCol="0" anchor="t">
            <a:spAutoFit/>
          </a:bodyPr>
          <a:lstStyle/>
          <a:p>
            <a:pPr algn="ctr">
              <a:lnSpc>
                <a:spcPts val="7279"/>
              </a:lnSpc>
            </a:pPr>
            <a:r>
              <a:rPr lang="en-US" sz="5199" b="1">
                <a:solidFill>
                  <a:srgbClr val="73B7A2"/>
                </a:solidFill>
                <a:latin typeface="Canva Sans Bold"/>
                <a:ea typeface="Canva Sans Bold"/>
                <a:cs typeface="Canva Sans Bold"/>
                <a:sym typeface="Canva Sans Bold"/>
              </a:rPr>
              <a:t>Attrition by Department</a:t>
            </a:r>
          </a:p>
        </p:txBody>
      </p:sp>
      <p:pic>
        <p:nvPicPr>
          <p:cNvPr id="9" name="Audio 8">
            <a:hlinkClick r:id="" action="ppaction://media"/>
            <a:extLst>
              <a:ext uri="{FF2B5EF4-FFF2-40B4-BE49-F238E27FC236}">
                <a16:creationId xmlns:a16="http://schemas.microsoft.com/office/drawing/2014/main" id="{3F989A49-AD01-DB64-284A-31E79346244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881"/>
    </mc:Choice>
    <mc:Fallback>
      <p:transition spd="slow" advTm="38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2222"/>
        </a:solidFill>
        <a:effectLst/>
      </p:bgPr>
    </p:bg>
    <p:spTree>
      <p:nvGrpSpPr>
        <p:cNvPr id="1" name=""/>
        <p:cNvGrpSpPr/>
        <p:nvPr/>
      </p:nvGrpSpPr>
      <p:grpSpPr>
        <a:xfrm>
          <a:off x="0" y="0"/>
          <a:ext cx="0" cy="0"/>
          <a:chOff x="0" y="0"/>
          <a:chExt cx="0" cy="0"/>
        </a:xfrm>
      </p:grpSpPr>
      <p:sp>
        <p:nvSpPr>
          <p:cNvPr id="3" name="Freeform 3"/>
          <p:cNvSpPr/>
          <p:nvPr/>
        </p:nvSpPr>
        <p:spPr>
          <a:xfrm rot="-2991048">
            <a:off x="16508869" y="495612"/>
            <a:ext cx="987759" cy="987759"/>
          </a:xfrm>
          <a:custGeom>
            <a:avLst/>
            <a:gdLst/>
            <a:ahLst/>
            <a:cxnLst/>
            <a:rect l="l" t="t" r="r" b="b"/>
            <a:pathLst>
              <a:path w="987759" h="987759">
                <a:moveTo>
                  <a:pt x="0" y="0"/>
                </a:moveTo>
                <a:lnTo>
                  <a:pt x="987759" y="0"/>
                </a:lnTo>
                <a:lnTo>
                  <a:pt x="987759"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a:off x="10016459" y="0"/>
            <a:ext cx="3593863" cy="3241986"/>
          </a:xfrm>
          <a:custGeom>
            <a:avLst/>
            <a:gdLst/>
            <a:ahLst/>
            <a:cxnLst/>
            <a:rect l="l" t="t" r="r" b="b"/>
            <a:pathLst>
              <a:path w="4724718" h="4114800">
                <a:moveTo>
                  <a:pt x="0" y="0"/>
                </a:moveTo>
                <a:lnTo>
                  <a:pt x="4724718" y="0"/>
                </a:lnTo>
                <a:lnTo>
                  <a:pt x="472471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6" name="Freeform 6"/>
          <p:cNvSpPr/>
          <p:nvPr/>
        </p:nvSpPr>
        <p:spPr>
          <a:xfrm>
            <a:off x="787896" y="2095500"/>
            <a:ext cx="8889504" cy="6970906"/>
          </a:xfrm>
          <a:custGeom>
            <a:avLst/>
            <a:gdLst/>
            <a:ahLst/>
            <a:cxnLst/>
            <a:rect l="l" t="t" r="r" b="b"/>
            <a:pathLst>
              <a:path w="8889504" h="6970906">
                <a:moveTo>
                  <a:pt x="0" y="0"/>
                </a:moveTo>
                <a:lnTo>
                  <a:pt x="8889504" y="0"/>
                </a:lnTo>
                <a:lnTo>
                  <a:pt x="8889504" y="6970906"/>
                </a:lnTo>
                <a:lnTo>
                  <a:pt x="0" y="6970906"/>
                </a:lnTo>
                <a:lnTo>
                  <a:pt x="0" y="0"/>
                </a:lnTo>
                <a:close/>
              </a:path>
            </a:pathLst>
          </a:custGeom>
          <a:blipFill>
            <a:blip r:embed="rId8"/>
            <a:stretch>
              <a:fillRect/>
            </a:stretch>
          </a:blipFill>
        </p:spPr>
      </p:sp>
      <p:sp>
        <p:nvSpPr>
          <p:cNvPr id="7" name="TextBox 7"/>
          <p:cNvSpPr txBox="1"/>
          <p:nvPr/>
        </p:nvSpPr>
        <p:spPr>
          <a:xfrm>
            <a:off x="9908336" y="2966937"/>
            <a:ext cx="7350964" cy="2749964"/>
          </a:xfrm>
          <a:prstGeom prst="rect">
            <a:avLst/>
          </a:prstGeom>
        </p:spPr>
        <p:txBody>
          <a:bodyPr lIns="0" tIns="0" rIns="0" bIns="0" rtlCol="0" anchor="t">
            <a:spAutoFit/>
          </a:bodyPr>
          <a:lstStyle/>
          <a:p>
            <a:pPr marL="0" lvl="0" indent="0" algn="r">
              <a:lnSpc>
                <a:spcPts val="10800"/>
              </a:lnSpc>
            </a:pPr>
            <a:r>
              <a:rPr lang="en-US" sz="9000" dirty="0">
                <a:solidFill>
                  <a:srgbClr val="3273A1"/>
                </a:solidFill>
                <a:latin typeface="HK Grotesk Bold"/>
                <a:ea typeface="HK Grotesk Bold"/>
                <a:cs typeface="HK Grotesk Bold"/>
                <a:sym typeface="HK Grotesk Bold"/>
              </a:rPr>
              <a:t>Attrition Trends</a:t>
            </a:r>
          </a:p>
        </p:txBody>
      </p:sp>
      <p:sp>
        <p:nvSpPr>
          <p:cNvPr id="8" name="TextBox 8"/>
          <p:cNvSpPr txBox="1"/>
          <p:nvPr/>
        </p:nvSpPr>
        <p:spPr>
          <a:xfrm>
            <a:off x="8561447" y="6203132"/>
            <a:ext cx="6308540" cy="457200"/>
          </a:xfrm>
          <a:prstGeom prst="rect">
            <a:avLst/>
          </a:prstGeom>
        </p:spPr>
        <p:txBody>
          <a:bodyPr lIns="0" tIns="0" rIns="0" bIns="0" rtlCol="0" anchor="t">
            <a:spAutoFit/>
          </a:bodyPr>
          <a:lstStyle/>
          <a:p>
            <a:pPr marL="0" lvl="0" indent="0" algn="r">
              <a:lnSpc>
                <a:spcPts val="3604"/>
              </a:lnSpc>
              <a:spcBef>
                <a:spcPct val="0"/>
              </a:spcBef>
            </a:pPr>
            <a:r>
              <a:rPr lang="en-US" sz="3003" b="1" u="none" strike="noStrike">
                <a:solidFill>
                  <a:srgbClr val="3273A1"/>
                </a:solidFill>
                <a:latin typeface="HK Grotesk Bold"/>
                <a:ea typeface="HK Grotesk Bold"/>
                <a:cs typeface="HK Grotesk Bold"/>
                <a:sym typeface="HK Grotesk Bold"/>
              </a:rPr>
              <a:t>Data Overview</a:t>
            </a:r>
          </a:p>
        </p:txBody>
      </p:sp>
      <p:sp>
        <p:nvSpPr>
          <p:cNvPr id="9" name="TextBox 9"/>
          <p:cNvSpPr txBox="1"/>
          <p:nvPr/>
        </p:nvSpPr>
        <p:spPr>
          <a:xfrm>
            <a:off x="9908336" y="7020832"/>
            <a:ext cx="7350964" cy="2301364"/>
          </a:xfrm>
          <a:prstGeom prst="rect">
            <a:avLst/>
          </a:prstGeom>
        </p:spPr>
        <p:txBody>
          <a:bodyPr lIns="0" tIns="0" rIns="0" bIns="0" rtlCol="0" anchor="t">
            <a:spAutoFit/>
          </a:bodyPr>
          <a:lstStyle/>
          <a:p>
            <a:pPr marL="0" lvl="0" indent="0" algn="r">
              <a:lnSpc>
                <a:spcPts val="3640"/>
              </a:lnSpc>
            </a:pPr>
            <a:r>
              <a:rPr lang="en-US" sz="2600">
                <a:solidFill>
                  <a:srgbClr val="FAFAF9"/>
                </a:solidFill>
                <a:latin typeface="HK Grotesk Medium"/>
                <a:ea typeface="HK Grotesk Medium"/>
                <a:cs typeface="HK Grotesk Medium"/>
                <a:sym typeface="HK Grotesk Medium"/>
              </a:rPr>
              <a:t>The line graph illustrates </a:t>
            </a:r>
            <a:r>
              <a:rPr lang="en-US" sz="2600" b="1">
                <a:solidFill>
                  <a:srgbClr val="FAFAF9"/>
                </a:solidFill>
                <a:latin typeface="HK Grotesk Medium Bold"/>
                <a:ea typeface="HK Grotesk Medium Bold"/>
                <a:cs typeface="HK Grotesk Medium Bold"/>
                <a:sym typeface="HK Grotesk Medium Bold"/>
              </a:rPr>
              <a:t>monthly attrition rates</a:t>
            </a:r>
            <a:r>
              <a:rPr lang="en-US" sz="2600">
                <a:solidFill>
                  <a:srgbClr val="FAFAF9"/>
                </a:solidFill>
                <a:latin typeface="HK Grotesk Medium"/>
                <a:ea typeface="HK Grotesk Medium"/>
                <a:cs typeface="HK Grotesk Medium"/>
                <a:sym typeface="HK Grotesk Medium"/>
              </a:rPr>
              <a:t> over the past year, highlighting </a:t>
            </a:r>
            <a:r>
              <a:rPr lang="en-US" sz="2600" b="1">
                <a:solidFill>
                  <a:srgbClr val="FAFAF9"/>
                </a:solidFill>
                <a:latin typeface="HK Grotesk Medium Bold"/>
                <a:ea typeface="HK Grotesk Medium Bold"/>
                <a:cs typeface="HK Grotesk Medium Bold"/>
                <a:sym typeface="HK Grotesk Medium Bold"/>
              </a:rPr>
              <a:t>notable spikes</a:t>
            </a:r>
            <a:r>
              <a:rPr lang="en-US" sz="2600">
                <a:solidFill>
                  <a:srgbClr val="FAFAF9"/>
                </a:solidFill>
                <a:latin typeface="HK Grotesk Medium"/>
                <a:ea typeface="HK Grotesk Medium"/>
                <a:cs typeface="HK Grotesk Medium"/>
                <a:sym typeface="HK Grotesk Medium"/>
              </a:rPr>
              <a:t> during specific months. Projections suggest trends may continue if proactive measures are not implemented.</a:t>
            </a:r>
          </a:p>
        </p:txBody>
      </p:sp>
      <p:sp>
        <p:nvSpPr>
          <p:cNvPr id="10" name="TextBox 10"/>
          <p:cNvSpPr txBox="1"/>
          <p:nvPr/>
        </p:nvSpPr>
        <p:spPr>
          <a:xfrm>
            <a:off x="457200" y="354238"/>
            <a:ext cx="9220200" cy="874214"/>
          </a:xfrm>
          <a:prstGeom prst="rect">
            <a:avLst/>
          </a:prstGeom>
        </p:spPr>
        <p:txBody>
          <a:bodyPr wrap="square" lIns="0" tIns="0" rIns="0" bIns="0" rtlCol="0" anchor="t">
            <a:spAutoFit/>
          </a:bodyPr>
          <a:lstStyle/>
          <a:p>
            <a:pPr algn="ctr">
              <a:lnSpc>
                <a:spcPts val="7279"/>
              </a:lnSpc>
            </a:pPr>
            <a:r>
              <a:rPr lang="en-US" sz="5199" b="1" dirty="0">
                <a:solidFill>
                  <a:srgbClr val="FAFAF9"/>
                </a:solidFill>
                <a:latin typeface="Canva Sans Bold"/>
                <a:ea typeface="Canva Sans Bold"/>
                <a:cs typeface="Canva Sans Bold"/>
                <a:sym typeface="Canva Sans Bold"/>
              </a:rPr>
              <a:t>Attrition by Business Travel</a:t>
            </a:r>
          </a:p>
        </p:txBody>
      </p:sp>
      <p:pic>
        <p:nvPicPr>
          <p:cNvPr id="2" name="Audio 1">
            <a:hlinkClick r:id="" action="ppaction://media"/>
            <a:extLst>
              <a:ext uri="{FF2B5EF4-FFF2-40B4-BE49-F238E27FC236}">
                <a16:creationId xmlns:a16="http://schemas.microsoft.com/office/drawing/2014/main" id="{8F96F280-71C8-FD4F-5EC2-50DFFEB79DC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924"/>
    </mc:Choice>
    <mc:Fallback>
      <p:transition spd="slow" advTm="25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2222"/>
        </a:solidFill>
        <a:effectLst/>
      </p:bgPr>
    </p:bg>
    <p:spTree>
      <p:nvGrpSpPr>
        <p:cNvPr id="1" name=""/>
        <p:cNvGrpSpPr/>
        <p:nvPr/>
      </p:nvGrpSpPr>
      <p:grpSpPr>
        <a:xfrm>
          <a:off x="0" y="0"/>
          <a:ext cx="0" cy="0"/>
          <a:chOff x="0" y="0"/>
          <a:chExt cx="0" cy="0"/>
        </a:xfrm>
      </p:grpSpPr>
      <p:grpSp>
        <p:nvGrpSpPr>
          <p:cNvPr id="2" name="Group 2"/>
          <p:cNvGrpSpPr/>
          <p:nvPr/>
        </p:nvGrpSpPr>
        <p:grpSpPr>
          <a:xfrm>
            <a:off x="17279771" y="0"/>
            <a:ext cx="1008229" cy="10287000"/>
            <a:chOff x="0" y="0"/>
            <a:chExt cx="265542" cy="2709333"/>
          </a:xfrm>
        </p:grpSpPr>
        <p:sp>
          <p:nvSpPr>
            <p:cNvPr id="3" name="Freeform 3"/>
            <p:cNvSpPr/>
            <p:nvPr/>
          </p:nvSpPr>
          <p:spPr>
            <a:xfrm>
              <a:off x="0" y="0"/>
              <a:ext cx="265542" cy="2709333"/>
            </a:xfrm>
            <a:custGeom>
              <a:avLst/>
              <a:gdLst/>
              <a:ahLst/>
              <a:cxnLst/>
              <a:rect l="l" t="t" r="r" b="b"/>
              <a:pathLst>
                <a:path w="265542" h="2709333">
                  <a:moveTo>
                    <a:pt x="0" y="0"/>
                  </a:moveTo>
                  <a:lnTo>
                    <a:pt x="265542" y="0"/>
                  </a:lnTo>
                  <a:lnTo>
                    <a:pt x="265542" y="2709333"/>
                  </a:lnTo>
                  <a:lnTo>
                    <a:pt x="0" y="2709333"/>
                  </a:lnTo>
                  <a:close/>
                </a:path>
              </a:pathLst>
            </a:custGeom>
            <a:solidFill>
              <a:srgbClr val="328180"/>
            </a:solidFill>
          </p:spPr>
        </p:sp>
        <p:sp>
          <p:nvSpPr>
            <p:cNvPr id="4" name="TextBox 4"/>
            <p:cNvSpPr txBox="1"/>
            <p:nvPr/>
          </p:nvSpPr>
          <p:spPr>
            <a:xfrm>
              <a:off x="0" y="-57150"/>
              <a:ext cx="265542" cy="2766483"/>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7404883" y="7649563"/>
            <a:ext cx="987759" cy="987759"/>
          </a:xfrm>
          <a:custGeom>
            <a:avLst/>
            <a:gdLst/>
            <a:ahLst/>
            <a:cxnLst/>
            <a:rect l="l" t="t" r="r" b="b"/>
            <a:pathLst>
              <a:path w="987759" h="987759">
                <a:moveTo>
                  <a:pt x="0" y="0"/>
                </a:moveTo>
                <a:lnTo>
                  <a:pt x="987758" y="0"/>
                </a:lnTo>
                <a:lnTo>
                  <a:pt x="987758"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10800000">
            <a:off x="-1" y="40893"/>
            <a:ext cx="2472589" cy="2401080"/>
          </a:xfrm>
          <a:custGeom>
            <a:avLst/>
            <a:gdLst/>
            <a:ahLst/>
            <a:cxnLst/>
            <a:rect l="l" t="t" r="r" b="b"/>
            <a:pathLst>
              <a:path w="4724718" h="4114800">
                <a:moveTo>
                  <a:pt x="0" y="0"/>
                </a:moveTo>
                <a:lnTo>
                  <a:pt x="4724718" y="0"/>
                </a:lnTo>
                <a:lnTo>
                  <a:pt x="472471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Freeform 7"/>
          <p:cNvSpPr/>
          <p:nvPr/>
        </p:nvSpPr>
        <p:spPr>
          <a:xfrm>
            <a:off x="299590" y="3086100"/>
            <a:ext cx="10230961" cy="6580795"/>
          </a:xfrm>
          <a:custGeom>
            <a:avLst/>
            <a:gdLst/>
            <a:ahLst/>
            <a:cxnLst/>
            <a:rect l="l" t="t" r="r" b="b"/>
            <a:pathLst>
              <a:path w="10230961" h="6580795">
                <a:moveTo>
                  <a:pt x="0" y="0"/>
                </a:moveTo>
                <a:lnTo>
                  <a:pt x="10230962" y="0"/>
                </a:lnTo>
                <a:lnTo>
                  <a:pt x="10230962" y="6580795"/>
                </a:lnTo>
                <a:lnTo>
                  <a:pt x="0" y="6580795"/>
                </a:lnTo>
                <a:lnTo>
                  <a:pt x="0" y="0"/>
                </a:lnTo>
                <a:close/>
              </a:path>
            </a:pathLst>
          </a:custGeom>
          <a:blipFill>
            <a:blip r:embed="rId8"/>
            <a:stretch>
              <a:fillRect r="-112"/>
            </a:stretch>
          </a:blipFill>
        </p:spPr>
      </p:sp>
      <p:sp>
        <p:nvSpPr>
          <p:cNvPr id="8" name="TextBox 8"/>
          <p:cNvSpPr txBox="1"/>
          <p:nvPr/>
        </p:nvSpPr>
        <p:spPr>
          <a:xfrm>
            <a:off x="1852251" y="0"/>
            <a:ext cx="10320065" cy="2475363"/>
          </a:xfrm>
          <a:prstGeom prst="rect">
            <a:avLst/>
          </a:prstGeom>
        </p:spPr>
        <p:txBody>
          <a:bodyPr lIns="0" tIns="0" rIns="0" bIns="0" rtlCol="0" anchor="t">
            <a:spAutoFit/>
          </a:bodyPr>
          <a:lstStyle/>
          <a:p>
            <a:pPr marL="0" lvl="0" indent="0" algn="r">
              <a:lnSpc>
                <a:spcPts val="9783"/>
              </a:lnSpc>
            </a:pPr>
            <a:r>
              <a:rPr lang="en-US" sz="8153">
                <a:solidFill>
                  <a:srgbClr val="4FAB77"/>
                </a:solidFill>
                <a:latin typeface="HK Grotesk Bold"/>
                <a:ea typeface="HK Grotesk Bold"/>
                <a:cs typeface="HK Grotesk Bold"/>
                <a:sym typeface="HK Grotesk Bold"/>
              </a:rPr>
              <a:t>Distribution of Key Categorical Variables</a:t>
            </a:r>
          </a:p>
        </p:txBody>
      </p:sp>
      <p:sp>
        <p:nvSpPr>
          <p:cNvPr id="9" name="Freeform 9"/>
          <p:cNvSpPr/>
          <p:nvPr/>
        </p:nvSpPr>
        <p:spPr>
          <a:xfrm>
            <a:off x="14417821" y="40893"/>
            <a:ext cx="3717749" cy="2128034"/>
          </a:xfrm>
          <a:custGeom>
            <a:avLst/>
            <a:gdLst/>
            <a:ahLst/>
            <a:cxnLst/>
            <a:rect l="l" t="t" r="r" b="b"/>
            <a:pathLst>
              <a:path w="4724718" h="4114800">
                <a:moveTo>
                  <a:pt x="0" y="0"/>
                </a:moveTo>
                <a:lnTo>
                  <a:pt x="4724719" y="0"/>
                </a:lnTo>
                <a:lnTo>
                  <a:pt x="472471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0" name="TextBox 10"/>
          <p:cNvSpPr txBox="1"/>
          <p:nvPr/>
        </p:nvSpPr>
        <p:spPr>
          <a:xfrm>
            <a:off x="10805276" y="3528061"/>
            <a:ext cx="6199770" cy="4710263"/>
          </a:xfrm>
          <a:prstGeom prst="rect">
            <a:avLst/>
          </a:prstGeom>
        </p:spPr>
        <p:txBody>
          <a:bodyPr lIns="0" tIns="0" rIns="0" bIns="0" rtlCol="0" anchor="t">
            <a:spAutoFit/>
          </a:bodyPr>
          <a:lstStyle/>
          <a:p>
            <a:pPr algn="ctr">
              <a:lnSpc>
                <a:spcPts val="2354"/>
              </a:lnSpc>
              <a:spcBef>
                <a:spcPct val="0"/>
              </a:spcBef>
            </a:pPr>
            <a:r>
              <a:rPr lang="en-US" sz="1681" b="1">
                <a:solidFill>
                  <a:srgbClr val="FBFDFF"/>
                </a:solidFill>
                <a:latin typeface="HK Grotesk Medium"/>
                <a:ea typeface="HK Grotesk Medium"/>
                <a:cs typeface="HK Grotesk Medium"/>
                <a:sym typeface="HK Grotesk Medium"/>
              </a:rPr>
              <a:t>The distribution of categorical variables in the HR attrition dataset reveals key workforce patterns. Most employees do not leave the company, indicating relatively low attrition. The majority travel rarely for business, while only a small portion travel frequently or not at all. Research &amp; Development is the largest department, followed by Sales, with Human Resources having the fewest employees. Life Sciences and Medical are the most common education fields, while Marketing, Technical Degrees, and HR are less represented. The workforce consists of more males than females. Among job roles, Sales Executives, Research Scientists, and Lab Technicians are the most common, whereas HR, Sales Representatives, and Research Directors are the least frequent. In terms of marital status, married employees are the largest group, followed by single employees, with divorced employees forming the smallest group. Most employees do not work overtime, though a smaller segment does, which may be linked to attrition.</a:t>
            </a:r>
          </a:p>
        </p:txBody>
      </p:sp>
      <p:pic>
        <p:nvPicPr>
          <p:cNvPr id="11" name="Audio 10">
            <a:hlinkClick r:id="" action="ppaction://media"/>
            <a:extLst>
              <a:ext uri="{FF2B5EF4-FFF2-40B4-BE49-F238E27FC236}">
                <a16:creationId xmlns:a16="http://schemas.microsoft.com/office/drawing/2014/main" id="{5E4293A7-4917-57DE-D5FB-47751A7F0B1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368"/>
    </mc:Choice>
    <mc:Fallback>
      <p:transition spd="slow" advTm="24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82222"/>
        </a:solidFill>
        <a:effectLst/>
      </p:bgPr>
    </p:bg>
    <p:spTree>
      <p:nvGrpSpPr>
        <p:cNvPr id="1" name=""/>
        <p:cNvGrpSpPr/>
        <p:nvPr/>
      </p:nvGrpSpPr>
      <p:grpSpPr>
        <a:xfrm>
          <a:off x="0" y="0"/>
          <a:ext cx="0" cy="0"/>
          <a:chOff x="0" y="0"/>
          <a:chExt cx="0" cy="0"/>
        </a:xfrm>
      </p:grpSpPr>
      <p:sp>
        <p:nvSpPr>
          <p:cNvPr id="2" name="Freeform 2"/>
          <p:cNvSpPr/>
          <p:nvPr/>
        </p:nvSpPr>
        <p:spPr>
          <a:xfrm rot="-1228407">
            <a:off x="1370806" y="81612"/>
            <a:ext cx="1117806" cy="1018219"/>
          </a:xfrm>
          <a:custGeom>
            <a:avLst/>
            <a:gdLst/>
            <a:ahLst/>
            <a:cxnLst/>
            <a:rect l="l" t="t" r="r" b="b"/>
            <a:pathLst>
              <a:path w="1117806" h="1018219">
                <a:moveTo>
                  <a:pt x="0" y="0"/>
                </a:moveTo>
                <a:lnTo>
                  <a:pt x="1117805" y="0"/>
                </a:lnTo>
                <a:lnTo>
                  <a:pt x="1117805" y="1018220"/>
                </a:lnTo>
                <a:lnTo>
                  <a:pt x="0" y="1018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TextBox 3"/>
          <p:cNvSpPr txBox="1"/>
          <p:nvPr/>
        </p:nvSpPr>
        <p:spPr>
          <a:xfrm>
            <a:off x="1028746" y="495710"/>
            <a:ext cx="14599146" cy="809625"/>
          </a:xfrm>
          <a:prstGeom prst="rect">
            <a:avLst/>
          </a:prstGeom>
        </p:spPr>
        <p:txBody>
          <a:bodyPr lIns="0" tIns="0" rIns="0" bIns="0" rtlCol="0" anchor="t">
            <a:spAutoFit/>
          </a:bodyPr>
          <a:lstStyle/>
          <a:p>
            <a:pPr algn="ctr">
              <a:lnSpc>
                <a:spcPts val="6341"/>
              </a:lnSpc>
              <a:spcBef>
                <a:spcPct val="0"/>
              </a:spcBef>
            </a:pPr>
            <a:r>
              <a:rPr lang="en-US" sz="5284">
                <a:solidFill>
                  <a:srgbClr val="D9DBDB"/>
                </a:solidFill>
                <a:latin typeface="HK Grotesk Bold"/>
                <a:ea typeface="HK Grotesk Bold"/>
                <a:cs typeface="HK Grotesk Bold"/>
                <a:sym typeface="HK Grotesk Bold"/>
              </a:rPr>
              <a:t>Predictive Analysis: Employee Attrition Modeling</a:t>
            </a:r>
          </a:p>
        </p:txBody>
      </p:sp>
      <p:sp>
        <p:nvSpPr>
          <p:cNvPr id="4" name="Freeform 4"/>
          <p:cNvSpPr/>
          <p:nvPr/>
        </p:nvSpPr>
        <p:spPr>
          <a:xfrm rot="6312737">
            <a:off x="14252222" y="163798"/>
            <a:ext cx="1117806" cy="1018219"/>
          </a:xfrm>
          <a:custGeom>
            <a:avLst/>
            <a:gdLst/>
            <a:ahLst/>
            <a:cxnLst/>
            <a:rect l="l" t="t" r="r" b="b"/>
            <a:pathLst>
              <a:path w="1117806" h="1018219">
                <a:moveTo>
                  <a:pt x="0" y="0"/>
                </a:moveTo>
                <a:lnTo>
                  <a:pt x="1117806" y="0"/>
                </a:lnTo>
                <a:lnTo>
                  <a:pt x="1117806" y="1018219"/>
                </a:lnTo>
                <a:lnTo>
                  <a:pt x="0" y="10182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01672" y="5580825"/>
            <a:ext cx="5320501" cy="3053769"/>
          </a:xfrm>
          <a:custGeom>
            <a:avLst/>
            <a:gdLst/>
            <a:ahLst/>
            <a:cxnLst/>
            <a:rect l="l" t="t" r="r" b="b"/>
            <a:pathLst>
              <a:path w="5320501" h="3053769">
                <a:moveTo>
                  <a:pt x="0" y="0"/>
                </a:moveTo>
                <a:lnTo>
                  <a:pt x="5320502" y="0"/>
                </a:lnTo>
                <a:lnTo>
                  <a:pt x="5320502" y="3053769"/>
                </a:lnTo>
                <a:lnTo>
                  <a:pt x="0" y="3053769"/>
                </a:lnTo>
                <a:lnTo>
                  <a:pt x="0" y="0"/>
                </a:lnTo>
                <a:close/>
              </a:path>
            </a:pathLst>
          </a:custGeom>
          <a:blipFill>
            <a:blip r:embed="rId6"/>
            <a:stretch>
              <a:fillRect l="-146" r="-1891"/>
            </a:stretch>
          </a:blipFill>
        </p:spPr>
      </p:sp>
      <p:sp>
        <p:nvSpPr>
          <p:cNvPr id="6" name="Freeform 6"/>
          <p:cNvSpPr/>
          <p:nvPr/>
        </p:nvSpPr>
        <p:spPr>
          <a:xfrm>
            <a:off x="7550973" y="2432865"/>
            <a:ext cx="8219672" cy="6295919"/>
          </a:xfrm>
          <a:custGeom>
            <a:avLst/>
            <a:gdLst/>
            <a:ahLst/>
            <a:cxnLst/>
            <a:rect l="l" t="t" r="r" b="b"/>
            <a:pathLst>
              <a:path w="8219672" h="6295919">
                <a:moveTo>
                  <a:pt x="0" y="0"/>
                </a:moveTo>
                <a:lnTo>
                  <a:pt x="8219672" y="0"/>
                </a:lnTo>
                <a:lnTo>
                  <a:pt x="8219672" y="6295919"/>
                </a:lnTo>
                <a:lnTo>
                  <a:pt x="0" y="6295919"/>
                </a:lnTo>
                <a:lnTo>
                  <a:pt x="0" y="0"/>
                </a:lnTo>
                <a:close/>
              </a:path>
            </a:pathLst>
          </a:custGeom>
          <a:blipFill>
            <a:blip r:embed="rId7"/>
            <a:stretch>
              <a:fillRect/>
            </a:stretch>
          </a:blipFill>
        </p:spPr>
      </p:sp>
      <p:sp>
        <p:nvSpPr>
          <p:cNvPr id="7" name="TextBox 7"/>
          <p:cNvSpPr txBox="1"/>
          <p:nvPr/>
        </p:nvSpPr>
        <p:spPr>
          <a:xfrm>
            <a:off x="341470" y="2036049"/>
            <a:ext cx="5893656" cy="638175"/>
          </a:xfrm>
          <a:prstGeom prst="rect">
            <a:avLst/>
          </a:prstGeom>
        </p:spPr>
        <p:txBody>
          <a:bodyPr lIns="0" tIns="0" rIns="0" bIns="0" rtlCol="0" anchor="t">
            <a:spAutoFit/>
          </a:bodyPr>
          <a:lstStyle/>
          <a:p>
            <a:pPr algn="ctr">
              <a:lnSpc>
                <a:spcPts val="2520"/>
              </a:lnSpc>
              <a:spcBef>
                <a:spcPct val="0"/>
              </a:spcBef>
            </a:pPr>
            <a:r>
              <a:rPr lang="en-US" sz="2100" b="1">
                <a:solidFill>
                  <a:srgbClr val="FBFDFF"/>
                </a:solidFill>
                <a:latin typeface="HK Grotesk Bold"/>
                <a:ea typeface="HK Grotesk Bold"/>
                <a:cs typeface="HK Grotesk Bold"/>
                <a:sym typeface="HK Grotesk Bold"/>
              </a:rPr>
              <a:t>Accuracy: 88% (Model correctly predicts attrition 88% of the time)</a:t>
            </a:r>
          </a:p>
        </p:txBody>
      </p:sp>
      <p:sp>
        <p:nvSpPr>
          <p:cNvPr id="8" name="TextBox 8"/>
          <p:cNvSpPr txBox="1"/>
          <p:nvPr/>
        </p:nvSpPr>
        <p:spPr>
          <a:xfrm>
            <a:off x="341470" y="4704123"/>
            <a:ext cx="6133757" cy="619527"/>
          </a:xfrm>
          <a:prstGeom prst="rect">
            <a:avLst/>
          </a:prstGeom>
        </p:spPr>
        <p:txBody>
          <a:bodyPr lIns="0" tIns="0" rIns="0" bIns="0" rtlCol="0" anchor="t">
            <a:spAutoFit/>
          </a:bodyPr>
          <a:lstStyle/>
          <a:p>
            <a:pPr algn="ctr">
              <a:lnSpc>
                <a:spcPts val="2483"/>
              </a:lnSpc>
              <a:spcBef>
                <a:spcPct val="0"/>
              </a:spcBef>
            </a:pPr>
            <a:r>
              <a:rPr lang="en-US" sz="2069" b="1">
                <a:solidFill>
                  <a:srgbClr val="DAE8F4"/>
                </a:solidFill>
                <a:latin typeface="HK Grotesk Bold"/>
                <a:ea typeface="HK Grotesk Bold"/>
                <a:cs typeface="HK Grotesk Bold"/>
                <a:sym typeface="HK Grotesk Bold"/>
              </a:rPr>
              <a:t>Precision (1 - Attrition cases): 80% (When the model predicts attrition, it is correct 80% of the time).</a:t>
            </a:r>
          </a:p>
        </p:txBody>
      </p:sp>
      <p:sp>
        <p:nvSpPr>
          <p:cNvPr id="9" name="TextBox 9"/>
          <p:cNvSpPr txBox="1"/>
          <p:nvPr/>
        </p:nvSpPr>
        <p:spPr>
          <a:xfrm>
            <a:off x="341470" y="3807699"/>
            <a:ext cx="6133757" cy="638175"/>
          </a:xfrm>
          <a:prstGeom prst="rect">
            <a:avLst/>
          </a:prstGeom>
        </p:spPr>
        <p:txBody>
          <a:bodyPr lIns="0" tIns="0" rIns="0" bIns="0" rtlCol="0" anchor="t">
            <a:spAutoFit/>
          </a:bodyPr>
          <a:lstStyle/>
          <a:p>
            <a:pPr algn="ctr">
              <a:lnSpc>
                <a:spcPts val="2520"/>
              </a:lnSpc>
              <a:spcBef>
                <a:spcPct val="0"/>
              </a:spcBef>
            </a:pPr>
            <a:r>
              <a:rPr lang="en-US" sz="2100" b="1">
                <a:solidFill>
                  <a:srgbClr val="DAE8F4"/>
                </a:solidFill>
                <a:latin typeface="HK Grotesk Bold"/>
                <a:ea typeface="HK Grotesk Bold"/>
                <a:cs typeface="HK Grotesk Bold"/>
                <a:sym typeface="HK Grotesk Bold"/>
              </a:rPr>
              <a:t>Recall (1 - Attrition cases): 10% (The model only catches 10% of actual attrition cases).</a:t>
            </a:r>
          </a:p>
        </p:txBody>
      </p:sp>
      <p:sp>
        <p:nvSpPr>
          <p:cNvPr id="10" name="TextBox 10"/>
          <p:cNvSpPr txBox="1"/>
          <p:nvPr/>
        </p:nvSpPr>
        <p:spPr>
          <a:xfrm>
            <a:off x="337321" y="2921874"/>
            <a:ext cx="5901954" cy="638175"/>
          </a:xfrm>
          <a:prstGeom prst="rect">
            <a:avLst/>
          </a:prstGeom>
        </p:spPr>
        <p:txBody>
          <a:bodyPr lIns="0" tIns="0" rIns="0" bIns="0" rtlCol="0" anchor="t">
            <a:spAutoFit/>
          </a:bodyPr>
          <a:lstStyle/>
          <a:p>
            <a:pPr algn="ctr">
              <a:lnSpc>
                <a:spcPts val="2520"/>
              </a:lnSpc>
              <a:spcBef>
                <a:spcPct val="0"/>
              </a:spcBef>
            </a:pPr>
            <a:r>
              <a:rPr lang="en-US" sz="2100" b="1">
                <a:solidFill>
                  <a:srgbClr val="DAE8F4"/>
                </a:solidFill>
                <a:latin typeface="HK Grotesk Bold"/>
                <a:ea typeface="HK Grotesk Bold"/>
                <a:cs typeface="HK Grotesk Bold"/>
                <a:sym typeface="HK Grotesk Bold"/>
              </a:rPr>
              <a:t>F1-score (Attrition): 18% (Low recall suggests the model struggles to detect attrition cases).</a:t>
            </a:r>
          </a:p>
        </p:txBody>
      </p:sp>
      <p:sp>
        <p:nvSpPr>
          <p:cNvPr id="11" name="Freeform 11"/>
          <p:cNvSpPr/>
          <p:nvPr/>
        </p:nvSpPr>
        <p:spPr>
          <a:xfrm>
            <a:off x="15969257" y="173583"/>
            <a:ext cx="2181414" cy="4272291"/>
          </a:xfrm>
          <a:custGeom>
            <a:avLst/>
            <a:gdLst/>
            <a:ahLst/>
            <a:cxnLst/>
            <a:rect l="l" t="t" r="r" b="b"/>
            <a:pathLst>
              <a:path w="3550442" h="4489065">
                <a:moveTo>
                  <a:pt x="0" y="0"/>
                </a:moveTo>
                <a:lnTo>
                  <a:pt x="3550442" y="0"/>
                </a:lnTo>
                <a:lnTo>
                  <a:pt x="3550442" y="4489065"/>
                </a:lnTo>
                <a:lnTo>
                  <a:pt x="0" y="4489065"/>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2" name="Freeform 12"/>
          <p:cNvSpPr/>
          <p:nvPr/>
        </p:nvSpPr>
        <p:spPr>
          <a:xfrm>
            <a:off x="15983774" y="5323650"/>
            <a:ext cx="2304226" cy="3991428"/>
          </a:xfrm>
          <a:custGeom>
            <a:avLst/>
            <a:gdLst/>
            <a:ahLst/>
            <a:cxnLst/>
            <a:rect l="l" t="t" r="r" b="b"/>
            <a:pathLst>
              <a:path w="3469350" h="4386534">
                <a:moveTo>
                  <a:pt x="0" y="0"/>
                </a:moveTo>
                <a:lnTo>
                  <a:pt x="3469349" y="0"/>
                </a:lnTo>
                <a:lnTo>
                  <a:pt x="3469349" y="4386534"/>
                </a:lnTo>
                <a:lnTo>
                  <a:pt x="0" y="4386534"/>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pic>
        <p:nvPicPr>
          <p:cNvPr id="13" name="Audio 12">
            <a:hlinkClick r:id="" action="ppaction://media"/>
            <a:extLst>
              <a:ext uri="{FF2B5EF4-FFF2-40B4-BE49-F238E27FC236}">
                <a16:creationId xmlns:a16="http://schemas.microsoft.com/office/drawing/2014/main" id="{D6623F12-0337-1B1F-98B5-6E73D8F5319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549"/>
    </mc:Choice>
    <mc:Fallback>
      <p:transition spd="slow" advTm="27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82222"/>
        </a:solidFill>
        <a:effectLst/>
      </p:bgPr>
    </p:bg>
    <p:spTree>
      <p:nvGrpSpPr>
        <p:cNvPr id="1" name=""/>
        <p:cNvGrpSpPr/>
        <p:nvPr/>
      </p:nvGrpSpPr>
      <p:grpSpPr>
        <a:xfrm>
          <a:off x="0" y="0"/>
          <a:ext cx="0" cy="0"/>
          <a:chOff x="0" y="0"/>
          <a:chExt cx="0" cy="0"/>
        </a:xfrm>
      </p:grpSpPr>
      <p:sp>
        <p:nvSpPr>
          <p:cNvPr id="2" name="Freeform 2"/>
          <p:cNvSpPr/>
          <p:nvPr/>
        </p:nvSpPr>
        <p:spPr>
          <a:xfrm>
            <a:off x="8812089" y="1866610"/>
            <a:ext cx="7972571" cy="6767348"/>
          </a:xfrm>
          <a:custGeom>
            <a:avLst/>
            <a:gdLst/>
            <a:ahLst/>
            <a:cxnLst/>
            <a:rect l="l" t="t" r="r" b="b"/>
            <a:pathLst>
              <a:path w="7972571" h="6767348">
                <a:moveTo>
                  <a:pt x="0" y="0"/>
                </a:moveTo>
                <a:lnTo>
                  <a:pt x="7972571" y="0"/>
                </a:lnTo>
                <a:lnTo>
                  <a:pt x="7972571" y="6767348"/>
                </a:lnTo>
                <a:lnTo>
                  <a:pt x="0" y="6767348"/>
                </a:lnTo>
                <a:lnTo>
                  <a:pt x="0" y="0"/>
                </a:lnTo>
                <a:close/>
              </a:path>
            </a:pathLst>
          </a:custGeom>
          <a:blipFill>
            <a:blip r:embed="rId4"/>
            <a:stretch>
              <a:fillRect r="-11871"/>
            </a:stretch>
          </a:blipFill>
        </p:spPr>
      </p:sp>
      <p:sp>
        <p:nvSpPr>
          <p:cNvPr id="3" name="TextBox 3"/>
          <p:cNvSpPr txBox="1"/>
          <p:nvPr/>
        </p:nvSpPr>
        <p:spPr>
          <a:xfrm>
            <a:off x="376252" y="233737"/>
            <a:ext cx="9349006" cy="3322068"/>
          </a:xfrm>
          <a:prstGeom prst="rect">
            <a:avLst/>
          </a:prstGeom>
        </p:spPr>
        <p:txBody>
          <a:bodyPr lIns="0" tIns="0" rIns="0" bIns="0" rtlCol="0" anchor="t">
            <a:spAutoFit/>
          </a:bodyPr>
          <a:lstStyle/>
          <a:p>
            <a:pPr algn="ctr">
              <a:lnSpc>
                <a:spcPts val="13339"/>
              </a:lnSpc>
            </a:pPr>
            <a:r>
              <a:rPr lang="en-US" sz="9528" b="1">
                <a:solidFill>
                  <a:srgbClr val="028080"/>
                </a:solidFill>
                <a:latin typeface="Canva Sans Bold"/>
                <a:ea typeface="Canva Sans Bold"/>
                <a:cs typeface="Canva Sans Bold"/>
                <a:sym typeface="Canva Sans Bold"/>
              </a:rPr>
              <a:t>Top 10 Feature Importance</a:t>
            </a:r>
            <a:r>
              <a:rPr lang="en-US" sz="9528" b="1">
                <a:solidFill>
                  <a:srgbClr val="000000"/>
                </a:solidFill>
                <a:latin typeface="Canva Sans Bold"/>
                <a:ea typeface="Canva Sans Bold"/>
                <a:cs typeface="Canva Sans Bold"/>
                <a:sym typeface="Canva Sans Bold"/>
              </a:rPr>
              <a:t> </a:t>
            </a:r>
          </a:p>
        </p:txBody>
      </p:sp>
      <p:sp>
        <p:nvSpPr>
          <p:cNvPr id="4" name="TextBox 4"/>
          <p:cNvSpPr txBox="1"/>
          <p:nvPr/>
        </p:nvSpPr>
        <p:spPr>
          <a:xfrm>
            <a:off x="2615171" y="3908247"/>
            <a:ext cx="4871168" cy="4397469"/>
          </a:xfrm>
          <a:prstGeom prst="rect">
            <a:avLst/>
          </a:prstGeom>
        </p:spPr>
        <p:txBody>
          <a:bodyPr lIns="0" tIns="0" rIns="0" bIns="0" rtlCol="0" anchor="t">
            <a:spAutoFit/>
          </a:bodyPr>
          <a:lstStyle/>
          <a:p>
            <a:pPr algn="ctr">
              <a:lnSpc>
                <a:spcPts val="4369"/>
              </a:lnSpc>
            </a:pPr>
            <a:r>
              <a:rPr lang="en-US" sz="3121">
                <a:solidFill>
                  <a:srgbClr val="72B6B6"/>
                </a:solidFill>
                <a:latin typeface="Canva Sans"/>
                <a:ea typeface="Canva Sans"/>
                <a:cs typeface="Canva Sans"/>
                <a:sym typeface="Canva Sans"/>
              </a:rPr>
              <a:t>Monthly Income</a:t>
            </a:r>
          </a:p>
          <a:p>
            <a:pPr algn="ctr">
              <a:lnSpc>
                <a:spcPts val="4369"/>
              </a:lnSpc>
            </a:pPr>
            <a:r>
              <a:rPr lang="en-US" sz="3121">
                <a:solidFill>
                  <a:srgbClr val="72B6B6"/>
                </a:solidFill>
                <a:latin typeface="Canva Sans"/>
                <a:ea typeface="Canva Sans"/>
                <a:cs typeface="Canva Sans"/>
                <a:sym typeface="Canva Sans"/>
              </a:rPr>
              <a:t>Overtime</a:t>
            </a:r>
          </a:p>
          <a:p>
            <a:pPr algn="ctr">
              <a:lnSpc>
                <a:spcPts val="4369"/>
              </a:lnSpc>
            </a:pPr>
            <a:r>
              <a:rPr lang="en-US" sz="3121">
                <a:solidFill>
                  <a:srgbClr val="72B6B6"/>
                </a:solidFill>
                <a:latin typeface="Canva Sans"/>
                <a:ea typeface="Canva Sans"/>
                <a:cs typeface="Canva Sans"/>
                <a:sym typeface="Canva Sans"/>
              </a:rPr>
              <a:t>Age</a:t>
            </a:r>
          </a:p>
          <a:p>
            <a:pPr algn="ctr">
              <a:lnSpc>
                <a:spcPts val="4369"/>
              </a:lnSpc>
            </a:pPr>
            <a:r>
              <a:rPr lang="en-US" sz="3121">
                <a:solidFill>
                  <a:srgbClr val="72B6B6"/>
                </a:solidFill>
                <a:latin typeface="Canva Sans"/>
                <a:ea typeface="Canva Sans"/>
                <a:cs typeface="Canva Sans"/>
                <a:sym typeface="Canva Sans"/>
              </a:rPr>
              <a:t>Daily Rate</a:t>
            </a:r>
          </a:p>
          <a:p>
            <a:pPr algn="ctr">
              <a:lnSpc>
                <a:spcPts val="4369"/>
              </a:lnSpc>
            </a:pPr>
            <a:r>
              <a:rPr lang="en-US" sz="3121">
                <a:solidFill>
                  <a:srgbClr val="72B6B6"/>
                </a:solidFill>
                <a:latin typeface="Canva Sans"/>
                <a:ea typeface="Canva Sans"/>
                <a:cs typeface="Canva Sans"/>
                <a:sym typeface="Canva Sans"/>
              </a:rPr>
              <a:t>Total Working years </a:t>
            </a:r>
          </a:p>
          <a:p>
            <a:pPr algn="ctr">
              <a:lnSpc>
                <a:spcPts val="4369"/>
              </a:lnSpc>
            </a:pPr>
            <a:r>
              <a:rPr lang="en-US" sz="3121">
                <a:solidFill>
                  <a:srgbClr val="72B6B6"/>
                </a:solidFill>
                <a:latin typeface="Canva Sans"/>
                <a:ea typeface="Canva Sans"/>
                <a:cs typeface="Canva Sans"/>
                <a:sym typeface="Canva Sans"/>
              </a:rPr>
              <a:t>Hourly rate]</a:t>
            </a:r>
          </a:p>
          <a:p>
            <a:pPr algn="ctr">
              <a:lnSpc>
                <a:spcPts val="4369"/>
              </a:lnSpc>
            </a:pPr>
            <a:r>
              <a:rPr lang="en-US" sz="3121">
                <a:solidFill>
                  <a:srgbClr val="72B6B6"/>
                </a:solidFill>
                <a:latin typeface="Canva Sans"/>
                <a:ea typeface="Canva Sans"/>
                <a:cs typeface="Canva Sans"/>
                <a:sym typeface="Canva Sans"/>
              </a:rPr>
              <a:t>Distance  from home</a:t>
            </a:r>
          </a:p>
          <a:p>
            <a:pPr algn="ctr">
              <a:lnSpc>
                <a:spcPts val="4369"/>
              </a:lnSpc>
            </a:pPr>
            <a:r>
              <a:rPr lang="en-US" sz="3121">
                <a:solidFill>
                  <a:srgbClr val="72B6B6"/>
                </a:solidFill>
                <a:latin typeface="Canva Sans"/>
                <a:ea typeface="Canva Sans"/>
                <a:cs typeface="Canva Sans"/>
                <a:sym typeface="Canva Sans"/>
              </a:rPr>
              <a:t>Years at company </a:t>
            </a:r>
          </a:p>
        </p:txBody>
      </p:sp>
      <p:sp>
        <p:nvSpPr>
          <p:cNvPr id="5" name="Freeform 5"/>
          <p:cNvSpPr/>
          <p:nvPr/>
        </p:nvSpPr>
        <p:spPr>
          <a:xfrm rot="-5400000">
            <a:off x="-304800" y="6896101"/>
            <a:ext cx="3695701" cy="3086098"/>
          </a:xfrm>
          <a:custGeom>
            <a:avLst/>
            <a:gdLst/>
            <a:ahLst/>
            <a:cxnLst/>
            <a:rect l="l" t="t" r="r" b="b"/>
            <a:pathLst>
              <a:path w="4270075" h="4114800">
                <a:moveTo>
                  <a:pt x="0" y="0"/>
                </a:moveTo>
                <a:lnTo>
                  <a:pt x="4270075" y="0"/>
                </a:lnTo>
                <a:lnTo>
                  <a:pt x="427007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6" name="Freeform 6"/>
          <p:cNvSpPr/>
          <p:nvPr/>
        </p:nvSpPr>
        <p:spPr>
          <a:xfrm rot="5400000">
            <a:off x="15418711" y="452779"/>
            <a:ext cx="3322068" cy="2416509"/>
          </a:xfrm>
          <a:custGeom>
            <a:avLst/>
            <a:gdLst/>
            <a:ahLst/>
            <a:cxnLst/>
            <a:rect l="l" t="t" r="r" b="b"/>
            <a:pathLst>
              <a:path w="4270075" h="4114800">
                <a:moveTo>
                  <a:pt x="0" y="0"/>
                </a:moveTo>
                <a:lnTo>
                  <a:pt x="4270075" y="0"/>
                </a:lnTo>
                <a:lnTo>
                  <a:pt x="427007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pic>
        <p:nvPicPr>
          <p:cNvPr id="7" name="Audio 6">
            <a:hlinkClick r:id="" action="ppaction://media"/>
            <a:extLst>
              <a:ext uri="{FF2B5EF4-FFF2-40B4-BE49-F238E27FC236}">
                <a16:creationId xmlns:a16="http://schemas.microsoft.com/office/drawing/2014/main" id="{89D0ADD8-AA6E-E1CC-04CB-8AC49DE7B13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391"/>
    </mc:Choice>
    <mc:Fallback>
      <p:transition spd="slow" advTm="55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869</Words>
  <Application>Microsoft Office PowerPoint</Application>
  <PresentationFormat>Custom</PresentationFormat>
  <Paragraphs>59</Paragraphs>
  <Slides>13</Slides>
  <Notes>0</Notes>
  <HiddenSlides>0</HiddenSlides>
  <MMClips>13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HK Grotesk Bold</vt:lpstr>
      <vt:lpstr>Canva Sans Bold</vt:lpstr>
      <vt:lpstr>HK Grotesk Medium</vt:lpstr>
      <vt:lpstr>Arial</vt:lpstr>
      <vt:lpstr>HK Grotesk Medium Bold</vt:lpstr>
      <vt:lpstr>Calibri</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02/16/2025</dc:title>
  <cp:lastModifiedBy>Winquist, Trisha</cp:lastModifiedBy>
  <cp:revision>3</cp:revision>
  <dcterms:created xsi:type="dcterms:W3CDTF">2006-08-16T00:00:00Z</dcterms:created>
  <dcterms:modified xsi:type="dcterms:W3CDTF">2025-03-01T16:21:02Z</dcterms:modified>
  <dc:identifier>DAGfLww5wzw</dc:identifier>
</cp:coreProperties>
</file>